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UI/images/Trennfolie-70mm.png" ContentType="image/.png"/>
  <Override PartName="/customUI/images/BA_Logo.png" ContentType="image/.png"/>
  <Override PartName="/customUI/images/Titel-70mm.png" ContentType="image/.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c88175fd60964aa6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8" r:id="rId2"/>
    <p:sldMasterId id="2147483734" r:id="rId3"/>
    <p:sldMasterId id="2147483658" r:id="rId4"/>
    <p:sldMasterId id="2147483661" r:id="rId5"/>
    <p:sldMasterId id="2147483735" r:id="rId6"/>
    <p:sldMasterId id="2147483662" r:id="rId7"/>
    <p:sldMasterId id="2147483742" r:id="rId8"/>
    <p:sldMasterId id="2147483756" r:id="rId9"/>
    <p:sldMasterId id="2147483769" r:id="rId10"/>
  </p:sldMasterIdLst>
  <p:notesMasterIdLst>
    <p:notesMasterId r:id="rId22"/>
  </p:notesMasterIdLst>
  <p:handoutMasterIdLst>
    <p:handoutMasterId r:id="rId23"/>
  </p:handoutMasterIdLst>
  <p:sldIdLst>
    <p:sldId id="353" r:id="rId11"/>
    <p:sldId id="346" r:id="rId12"/>
    <p:sldId id="362" r:id="rId13"/>
    <p:sldId id="305" r:id="rId14"/>
    <p:sldId id="307" r:id="rId15"/>
    <p:sldId id="306" r:id="rId16"/>
    <p:sldId id="337" r:id="rId17"/>
    <p:sldId id="344" r:id="rId18"/>
    <p:sldId id="348" r:id="rId19"/>
    <p:sldId id="303" r:id="rId20"/>
    <p:sldId id="301" r:id="rId21"/>
  </p:sldIdLst>
  <p:sldSz cx="9180513" cy="6888163"/>
  <p:notesSz cx="6797675" cy="9926638"/>
  <p:defaultTextStyle>
    <a:defPPr>
      <a:defRPr lang="de-DE"/>
    </a:defPPr>
    <a:lvl1pPr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4040">
          <p15:clr>
            <a:srgbClr val="A4A3A4"/>
          </p15:clr>
        </p15:guide>
        <p15:guide id="4" orient="horz" pos="802">
          <p15:clr>
            <a:srgbClr val="A4A3A4"/>
          </p15:clr>
        </p15:guide>
        <p15:guide id="5" pos="462">
          <p15:clr>
            <a:srgbClr val="A4A3A4"/>
          </p15:clr>
        </p15:guide>
        <p15:guide id="6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anasj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FDC"/>
    <a:srgbClr val="AAAAAA"/>
    <a:srgbClr val="E2AC00"/>
    <a:srgbClr val="FFFFFF"/>
    <a:srgbClr val="E2001A"/>
    <a:srgbClr val="58595B"/>
    <a:srgbClr val="969696"/>
    <a:srgbClr val="787878"/>
    <a:srgbClr val="4F98A9"/>
    <a:srgbClr val="569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739" autoAdjust="0"/>
    <p:restoredTop sz="99112" autoAdjust="0"/>
  </p:normalViewPr>
  <p:slideViewPr>
    <p:cSldViewPr snapToGrid="0">
      <p:cViewPr varScale="1">
        <p:scale>
          <a:sx n="113" d="100"/>
          <a:sy n="113" d="100"/>
        </p:scale>
        <p:origin x="72" y="295"/>
      </p:cViewPr>
      <p:guideLst>
        <p:guide orient="horz" pos="1276"/>
        <p:guide orient="horz" pos="344"/>
        <p:guide orient="horz" pos="4040"/>
        <p:guide orient="horz" pos="802"/>
        <p:guide pos="462"/>
        <p:guide pos="5280"/>
      </p:guideLst>
    </p:cSldViewPr>
  </p:slideViewPr>
  <p:outlineViewPr>
    <p:cViewPr>
      <p:scale>
        <a:sx n="33" d="100"/>
        <a:sy n="33" d="100"/>
      </p:scale>
      <p:origin x="0" y="1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3" d="100"/>
          <a:sy n="73" d="100"/>
        </p:scale>
        <p:origin x="-214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67404-156E-47EB-9877-E087AC5685E3}" type="datetimeFigureOut">
              <a:rPr lang="de-DE" smtClean="0"/>
              <a:pPr/>
              <a:t>10.10.2023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6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36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42E3-06F1-4C75-A171-9FD46FAE3E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680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09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473"/>
            <a:ext cx="5435600" cy="446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429360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5667-3F49-4250-BE36-49FB17FAAB2E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849689" y="9429360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A3C9-0BCF-401E-AB78-2159E2565C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5453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marR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22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19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39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spcBef>
                <a:spcPct val="0"/>
              </a:spcBef>
            </a:pPr>
            <a:endParaRPr lang="de-DE" b="1" dirty="0">
              <a:solidFill>
                <a:srgbClr val="E2001A"/>
              </a:solidFill>
            </a:endParaRPr>
          </a:p>
          <a:p>
            <a:pPr marL="228600" indent="-2286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02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spcBef>
                <a:spcPct val="0"/>
              </a:spcBef>
            </a:pPr>
            <a:endParaRPr lang="de-DE" b="1" dirty="0">
              <a:solidFill>
                <a:srgbClr val="E2001A"/>
              </a:solidFill>
            </a:endParaRPr>
          </a:p>
          <a:p>
            <a:pPr marL="228600" indent="-2286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20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42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52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5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/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7632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9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5999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3" y="2088001"/>
            <a:ext cx="3798887" cy="4325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244428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44058" y="1908692"/>
            <a:ext cx="7453313" cy="43878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</p:spTree>
    <p:extLst>
      <p:ext uri="{BB962C8B-B14F-4D97-AF65-F5344CB8AC3E}">
        <p14:creationId xmlns:p14="http://schemas.microsoft.com/office/powerpoint/2010/main" val="410031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70084"/>
            <a:ext cx="7662000" cy="4109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82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45461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126" y="649738"/>
            <a:ext cx="7720013" cy="65768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1176" y="1658497"/>
            <a:ext cx="7700963" cy="1868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Berufsberaterin: Tanja Bauer</a:t>
            </a:r>
          </a:p>
        </p:txBody>
      </p:sp>
    </p:spTree>
    <p:extLst>
      <p:ext uri="{BB962C8B-B14F-4D97-AF65-F5344CB8AC3E}">
        <p14:creationId xmlns:p14="http://schemas.microsoft.com/office/powerpoint/2010/main" val="57498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442837" y="1199354"/>
            <a:ext cx="8413928" cy="513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Elterninfo der Berufsberatung,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67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8791" y="276417"/>
            <a:ext cx="8262937" cy="1589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2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2757" y="192845"/>
            <a:ext cx="8262462" cy="11480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92757" y="1607239"/>
            <a:ext cx="4069795" cy="4545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 hasCustomPrompt="1"/>
          </p:nvPr>
        </p:nvSpPr>
        <p:spPr>
          <a:xfrm>
            <a:off x="4785424" y="1605430"/>
            <a:ext cx="4069795" cy="4545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Thema, 10.Monat 2019, © Bundesagentur für Arbeit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883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72000"/>
            <a:ext cx="7632000" cy="7391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Trennseite mit Bild, optionaler Text. Her steht die Überschrift zu diesem Teil des Kapitels.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6372000"/>
            <a:ext cx="7632000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Optionaler Text: Ansatzpunkte, Potentiale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2448000"/>
            <a:ext cx="7632000" cy="1016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500"/>
              </a:spcAft>
              <a:buFontTx/>
              <a:buNone/>
              <a:defRPr sz="3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„Bei der Trennseite die Kernaussage prägnant einsetzen.“</a:t>
            </a:r>
          </a:p>
        </p:txBody>
      </p:sp>
    </p:spTree>
    <p:extLst>
      <p:ext uri="{BB962C8B-B14F-4D97-AF65-F5344CB8AC3E}">
        <p14:creationId xmlns:p14="http://schemas.microsoft.com/office/powerpoint/2010/main" val="346543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5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6840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96" y="453559"/>
            <a:ext cx="1619250" cy="5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71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976" y="2448398"/>
            <a:ext cx="7802563" cy="85869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6364" y="3903187"/>
            <a:ext cx="6427787" cy="17601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06747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8476" y="3049683"/>
            <a:ext cx="5724525" cy="85869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3890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619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2015999"/>
            <a:ext cx="7632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br>
              <a:rPr lang="de-DE" dirty="0"/>
            </a:br>
            <a:r>
              <a:rPr lang="de-DE" dirty="0"/>
              <a:t>Fließtext oder Aufzählungspunkt.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2000"/>
            <a:ext cx="5652000" cy="2528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808000"/>
            <a:ext cx="7632000" cy="199541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625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950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74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5999"/>
            <a:ext cx="3780000" cy="2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625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950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90000" y="2015999"/>
            <a:ext cx="3780000" cy="2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0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809625" lvl="1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809625" lvl="1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1123950" lvl="2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1123950" lvl="2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803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6000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3" y="2088000"/>
            <a:ext cx="3603625" cy="2748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57006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5999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3" y="2088001"/>
            <a:ext cx="3798887" cy="4325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665193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44058" y="1908692"/>
            <a:ext cx="7453313" cy="43878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</p:spTree>
    <p:extLst>
      <p:ext uri="{BB962C8B-B14F-4D97-AF65-F5344CB8AC3E}">
        <p14:creationId xmlns:p14="http://schemas.microsoft.com/office/powerpoint/2010/main" val="2164707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70084"/>
            <a:ext cx="7662000" cy="4109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486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19999" y="2053420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5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7632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74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127" y="973558"/>
            <a:ext cx="7720013" cy="33386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6299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126" y="649738"/>
            <a:ext cx="7720013" cy="65768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11175" y="1658497"/>
            <a:ext cx="3773488" cy="1836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37064" y="1658497"/>
            <a:ext cx="3775075" cy="1836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34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126" y="649738"/>
            <a:ext cx="7720013" cy="65768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1176" y="1658497"/>
            <a:ext cx="7700963" cy="1868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Berufsberaterin: Tanja Bauer</a:t>
            </a:r>
          </a:p>
        </p:txBody>
      </p:sp>
    </p:spTree>
    <p:extLst>
      <p:ext uri="{BB962C8B-B14F-4D97-AF65-F5344CB8AC3E}">
        <p14:creationId xmlns:p14="http://schemas.microsoft.com/office/powerpoint/2010/main" val="4244294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127" y="973558"/>
            <a:ext cx="7720013" cy="33386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1175" y="1658497"/>
            <a:ext cx="3773488" cy="260648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37065" y="1658497"/>
            <a:ext cx="3775075" cy="260648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0582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442837" y="1199354"/>
            <a:ext cx="8413928" cy="513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Elterninfo der Berufsberatung,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1077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75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2015999"/>
            <a:ext cx="7632000" cy="4614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br>
              <a:rPr lang="de-DE" dirty="0"/>
            </a:br>
            <a:r>
              <a:rPr lang="de-DE" dirty="0"/>
              <a:t>Fließtext oder Aufzählungspunkt.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2000"/>
            <a:ext cx="5652000" cy="2528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808000"/>
            <a:ext cx="7632000" cy="147437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257067" indent="-25706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606965" indent="-214223">
              <a:spcBef>
                <a:spcPts val="0"/>
              </a:spcBef>
              <a:spcAft>
                <a:spcPts val="675"/>
              </a:spcAft>
              <a:buClr>
                <a:srgbClr val="58595B"/>
              </a:buClr>
              <a:buFont typeface="Arial" pitchFamily="34" charset="0"/>
              <a:buChar char="•"/>
              <a:defRPr sz="1499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42611" indent="-214223">
              <a:spcBef>
                <a:spcPts val="0"/>
              </a:spcBef>
              <a:spcAft>
                <a:spcPts val="825"/>
              </a:spcAft>
              <a:buClr>
                <a:srgbClr val="58595B"/>
              </a:buClr>
              <a:buFont typeface="Arial" pitchFamily="34" charset="0"/>
              <a:buChar char="•"/>
              <a:defRPr sz="12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31840" indent="0">
              <a:buFontTx/>
              <a:buNone/>
              <a:defRPr/>
            </a:lvl4pPr>
            <a:lvl5pPr marL="137221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0000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75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1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2015999"/>
            <a:ext cx="3780000" cy="1382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067" indent="-25706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606965" indent="-214223">
              <a:spcBef>
                <a:spcPts val="0"/>
              </a:spcBef>
              <a:spcAft>
                <a:spcPts val="675"/>
              </a:spcAft>
              <a:buClr>
                <a:srgbClr val="58595B"/>
              </a:buClr>
              <a:buFont typeface="Arial" pitchFamily="34" charset="0"/>
              <a:buChar char="•"/>
              <a:defRPr sz="1499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42611" indent="-214223">
              <a:spcBef>
                <a:spcPts val="0"/>
              </a:spcBef>
              <a:spcAft>
                <a:spcPts val="825"/>
              </a:spcAft>
              <a:buClr>
                <a:srgbClr val="58595B"/>
              </a:buClr>
              <a:buFont typeface="Arial" pitchFamily="34" charset="0"/>
              <a:buChar char="•"/>
              <a:defRPr sz="12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31840" indent="0">
              <a:buFontTx/>
              <a:buNone/>
              <a:defRPr/>
            </a:lvl4pPr>
            <a:lvl5pPr marL="137221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90000" y="2016000"/>
            <a:ext cx="3780000" cy="1388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1499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2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257067" lvl="0" indent="-25706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606965" lvl="1" indent="-214223">
              <a:spcBef>
                <a:spcPts val="0"/>
              </a:spcBef>
              <a:spcAft>
                <a:spcPts val="67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606965" lvl="1" indent="-214223">
              <a:spcBef>
                <a:spcPts val="0"/>
              </a:spcBef>
              <a:spcAft>
                <a:spcPts val="67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842611" lvl="2" indent="-214223">
              <a:spcBef>
                <a:spcPts val="0"/>
              </a:spcBef>
              <a:spcAft>
                <a:spcPts val="82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842611" lvl="2" indent="-214223">
              <a:spcBef>
                <a:spcPts val="0"/>
              </a:spcBef>
              <a:spcAft>
                <a:spcPts val="82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906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75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1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2016002"/>
            <a:ext cx="3780000" cy="1614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2001A"/>
              </a:buClr>
              <a:buFontTx/>
              <a:buNone/>
              <a:defRPr b="0" baseline="0"/>
            </a:lvl1pPr>
            <a:lvl2pPr marL="392742" indent="0">
              <a:spcBef>
                <a:spcPts val="0"/>
              </a:spcBef>
              <a:spcAft>
                <a:spcPts val="675"/>
              </a:spcAft>
              <a:buClr>
                <a:srgbClr val="58595B"/>
              </a:buClr>
              <a:buFontTx/>
              <a:buNone/>
              <a:defRPr sz="1499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628388" indent="0">
              <a:spcBef>
                <a:spcPts val="0"/>
              </a:spcBef>
              <a:spcAft>
                <a:spcPts val="825"/>
              </a:spcAft>
              <a:buClr>
                <a:srgbClr val="58595B"/>
              </a:buClr>
              <a:buFontTx/>
              <a:buNone/>
              <a:defRPr sz="12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31840" indent="0">
              <a:buFontTx/>
              <a:buNone/>
              <a:defRPr/>
            </a:lvl4pPr>
            <a:lvl5pPr marL="1372218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4" y="2088001"/>
            <a:ext cx="3603625" cy="2748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749430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75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1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2016001"/>
            <a:ext cx="3780000" cy="1614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2001A"/>
              </a:buClr>
              <a:buFontTx/>
              <a:buNone/>
              <a:defRPr b="0" baseline="0"/>
            </a:lvl1pPr>
            <a:lvl2pPr marL="392742" indent="0">
              <a:spcBef>
                <a:spcPts val="0"/>
              </a:spcBef>
              <a:spcAft>
                <a:spcPts val="675"/>
              </a:spcAft>
              <a:buClr>
                <a:srgbClr val="58595B"/>
              </a:buClr>
              <a:buFontTx/>
              <a:buNone/>
              <a:defRPr sz="1499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628388" indent="0">
              <a:spcBef>
                <a:spcPts val="0"/>
              </a:spcBef>
              <a:spcAft>
                <a:spcPts val="825"/>
              </a:spcAft>
              <a:buClr>
                <a:srgbClr val="58595B"/>
              </a:buClr>
              <a:buFontTx/>
              <a:buNone/>
              <a:defRPr sz="12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31840" indent="0">
              <a:buFontTx/>
              <a:buNone/>
              <a:defRPr/>
            </a:lvl4pPr>
            <a:lvl5pPr marL="1372218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4" y="2088002"/>
            <a:ext cx="3798887" cy="4325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422442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75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1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44058" y="1908693"/>
            <a:ext cx="7453313" cy="43878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</p:spTree>
    <p:extLst>
      <p:ext uri="{BB962C8B-B14F-4D97-AF65-F5344CB8AC3E}">
        <p14:creationId xmlns:p14="http://schemas.microsoft.com/office/powerpoint/2010/main" val="398307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053420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5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6840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96" y="453559"/>
            <a:ext cx="1619250" cy="5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82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2070084"/>
            <a:ext cx="7662000" cy="4109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2001A"/>
              </a:buClr>
              <a:buFontTx/>
              <a:buNone/>
              <a:defRPr sz="2474" b="1" baseline="0">
                <a:solidFill>
                  <a:srgbClr val="E2001A"/>
                </a:solidFill>
              </a:defRPr>
            </a:lvl1pPr>
            <a:lvl2pPr marL="392742" indent="0">
              <a:spcBef>
                <a:spcPts val="0"/>
              </a:spcBef>
              <a:spcAft>
                <a:spcPts val="675"/>
              </a:spcAft>
              <a:buClr>
                <a:srgbClr val="58595B"/>
              </a:buClr>
              <a:buFontTx/>
              <a:buNone/>
              <a:defRPr sz="1499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628388" indent="0">
              <a:spcBef>
                <a:spcPts val="0"/>
              </a:spcBef>
              <a:spcAft>
                <a:spcPts val="825"/>
              </a:spcAft>
              <a:buClr>
                <a:srgbClr val="58595B"/>
              </a:buClr>
              <a:buFontTx/>
              <a:buNone/>
              <a:defRPr sz="12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31840" indent="0">
              <a:buFontTx/>
              <a:buNone/>
              <a:defRPr/>
            </a:lvl4pPr>
            <a:lvl5pPr marL="1372218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271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127" y="973559"/>
            <a:ext cx="7720013" cy="33386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66486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127" y="649738"/>
            <a:ext cx="7720013" cy="65768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11176" y="1658497"/>
            <a:ext cx="3773488" cy="1836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37064" y="1658497"/>
            <a:ext cx="3775075" cy="1836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30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127" y="973559"/>
            <a:ext cx="7720013" cy="33386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1176" y="1658497"/>
            <a:ext cx="3773488" cy="2606482"/>
          </a:xfrm>
          <a:prstGeom prst="rect">
            <a:avLst/>
          </a:prstGeo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37066" y="1658497"/>
            <a:ext cx="3775075" cy="2606482"/>
          </a:xfrm>
          <a:prstGeom prst="rect">
            <a:avLst/>
          </a:prstGeo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659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442839" y="144634"/>
            <a:ext cx="8413928" cy="86102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442838" y="1199353"/>
            <a:ext cx="4131357" cy="51395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4725409" y="1199353"/>
            <a:ext cx="4131357" cy="51395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NEXT LEVEL, Frau Pape, 23. März 2021,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59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614561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4"/>
            <a:ext cx="7632000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Titelfolie ohne Bild.</a:t>
            </a:r>
            <a:br>
              <a:rPr lang="de-DE" dirty="0"/>
            </a:br>
            <a:r>
              <a:rPr lang="de-DE" dirty="0"/>
              <a:t>Auf dieser Folie können Sie mehr</a:t>
            </a:r>
            <a:br>
              <a:rPr lang="de-DE" dirty="0"/>
            </a:br>
            <a:r>
              <a:rPr lang="de-DE" dirty="0"/>
              <a:t>Inhalte unterbringen.	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7632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6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615410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720000" y="924014"/>
            <a:ext cx="7632000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lang="de-DE" sz="3300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500"/>
              </a:spcAft>
            </a:pPr>
            <a:r>
              <a:rPr lang="de-DE" dirty="0"/>
              <a:t>Titelfolie ohne Bild.</a:t>
            </a:r>
            <a:br>
              <a:rPr lang="de-DE" dirty="0"/>
            </a:br>
            <a:r>
              <a:rPr lang="de-DE" dirty="0"/>
              <a:t>Auf dieser Folie können Sie mehr</a:t>
            </a:r>
            <a:br>
              <a:rPr lang="de-DE" dirty="0"/>
            </a:br>
            <a:r>
              <a:rPr lang="de-DE" dirty="0"/>
              <a:t>Inhalte unterbringen.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67628"/>
            <a:ext cx="6840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96" y="453559"/>
            <a:ext cx="1619250" cy="5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3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2015999"/>
            <a:ext cx="7632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br>
              <a:rPr lang="de-DE" dirty="0"/>
            </a:br>
            <a:r>
              <a:rPr lang="de-DE" dirty="0"/>
              <a:t>Fließtext oder Aufzählungspunkt.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2000"/>
            <a:ext cx="5652000" cy="2528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808000"/>
            <a:ext cx="7632000" cy="199541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625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950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5999"/>
            <a:ext cx="3780000" cy="2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625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950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90000" y="2015999"/>
            <a:ext cx="3780000" cy="201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0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809625" lvl="1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809625" lvl="1" indent="-28575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1123950" lvl="2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1123950" lvl="2" indent="-28575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08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36000" y="6551999"/>
            <a:ext cx="5652000" cy="25200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016000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875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8200" indent="0">
              <a:spcBef>
                <a:spcPts val="0"/>
              </a:spcBef>
              <a:spcAft>
                <a:spcPts val="1100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6362" indent="0">
              <a:buFontTx/>
              <a:buNone/>
              <a:defRPr/>
            </a:lvl4pPr>
            <a:lvl5pPr marL="1830388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83113" y="2088000"/>
            <a:ext cx="3603625" cy="2748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97041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w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r_txtBox"/>
          <p:cNvSpPr txBox="1">
            <a:spLocks noChangeArrowheads="1"/>
          </p:cNvSpPr>
          <p:nvPr/>
        </p:nvSpPr>
        <p:spPr bwMode="auto">
          <a:xfrm>
            <a:off x="1190626" y="2653917"/>
            <a:ext cx="7381874" cy="1570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7575"/>
            <a:r>
              <a:rPr lang="de-DE" dirty="0" err="1"/>
              <a:t>BildrahmenBild</a:t>
            </a:r>
            <a:r>
              <a:rPr lang="de-DE" dirty="0"/>
              <a:t> einfügen:</a:t>
            </a:r>
          </a:p>
          <a:p>
            <a:pPr defTabSz="917575"/>
            <a:r>
              <a:rPr lang="de-DE" dirty="0"/>
              <a:t>Menüreiter: </a:t>
            </a:r>
            <a:r>
              <a:rPr lang="de-DE" baseline="0" dirty="0"/>
              <a:t> „Bild/Logo einfügen“ &gt; Bild für Titelfolie auswählen</a:t>
            </a:r>
          </a:p>
          <a:p>
            <a:pPr defTabSz="917575"/>
            <a:r>
              <a:rPr lang="de-DE" dirty="0"/>
              <a:t>Logo für die</a:t>
            </a:r>
            <a:r>
              <a:rPr lang="de-DE" baseline="0" dirty="0"/>
              <a:t> Besonderen Dienststellen und </a:t>
            </a:r>
            <a:r>
              <a:rPr lang="de-DE" baseline="0" dirty="0" err="1"/>
              <a:t>RDn</a:t>
            </a:r>
            <a:r>
              <a:rPr lang="de-DE" baseline="0" dirty="0"/>
              <a:t>:</a:t>
            </a:r>
          </a:p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Menüreiter: </a:t>
            </a:r>
            <a:r>
              <a:rPr lang="de-DE" baseline="0" dirty="0"/>
              <a:t> „Bild/Logo einfügen“ &gt; Logoauswahl</a:t>
            </a: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1491767"/>
            <a:ext cx="9180513" cy="414465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7575"/>
            <a:endParaRPr lang="de-DE"/>
          </a:p>
        </p:txBody>
      </p:sp>
      <p:pic>
        <p:nvPicPr>
          <p:cNvPr id="12" name="newpicture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59000"/>
            <a:ext cx="9039225" cy="38481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153248"/>
            <a:ext cx="9051812" cy="2086103"/>
          </a:xfrm>
          <a:prstGeom prst="rect">
            <a:avLst/>
          </a:prstGeom>
        </p:spPr>
      </p:pic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720000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 bwMode="auto">
          <a:xfrm>
            <a:off x="0" y="-71"/>
            <a:ext cx="144000" cy="6876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3" y="6159862"/>
            <a:ext cx="1676251" cy="47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sldNum="0" hdr="0" ftr="0" dt="0"/>
  <p:txStyles>
    <p:titleStyle>
      <a:lvl1pPr algn="r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551999"/>
            <a:ext cx="5652000" cy="25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687894" eaLnBrk="0" hangingPunct="0">
              <a:lnSpc>
                <a:spcPct val="100000"/>
              </a:lnSpc>
              <a:spcBef>
                <a:spcPct val="0"/>
              </a:spcBef>
              <a:spcAft>
                <a:spcPts val="150"/>
              </a:spcAft>
              <a:defRPr sz="750"/>
            </a:lvl1pPr>
          </a:lstStyle>
          <a:p>
            <a:endParaRPr lang="de-DE" dirty="0"/>
          </a:p>
        </p:txBody>
      </p:sp>
      <p:grpSp>
        <p:nvGrpSpPr>
          <p:cNvPr id="180232" name="McK Slide Elements"/>
          <p:cNvGrpSpPr>
            <a:grpSpLocks/>
          </p:cNvGrpSpPr>
          <p:nvPr/>
        </p:nvGrpSpPr>
        <p:grpSpPr bwMode="auto">
          <a:xfrm>
            <a:off x="538166" y="1148557"/>
            <a:ext cx="8478837" cy="5712600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32"/>
              <a:ext cx="514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441538" indent="-441538" defTabSz="687894">
                <a:lnSpc>
                  <a:spcPct val="100000"/>
                </a:lnSpc>
                <a:spcBef>
                  <a:spcPct val="0"/>
                </a:spcBef>
                <a:tabLst>
                  <a:tab pos="409404" algn="r"/>
                </a:tabLst>
              </a:pPr>
              <a:r>
                <a:rPr lang="de-DE" sz="9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700986">
                <a:lnSpc>
                  <a:spcPct val="100000"/>
                </a:lnSpc>
                <a:spcBef>
                  <a:spcPct val="0"/>
                </a:spcBef>
              </a:pPr>
              <a:r>
                <a:rPr lang="de-DE" sz="1200"/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548" cy="609"/>
              <a:chOff x="4902" y="169"/>
              <a:chExt cx="548" cy="610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349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1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349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278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050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278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050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278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050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1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349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278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050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349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30"/>
              <a:ext cx="514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441538" indent="-441538" defTabSz="687894">
                <a:lnSpc>
                  <a:spcPct val="100000"/>
                </a:lnSpc>
                <a:spcBef>
                  <a:spcPct val="0"/>
                </a:spcBef>
                <a:tabLst>
                  <a:tab pos="409404" algn="r"/>
                </a:tabLst>
              </a:pPr>
              <a:r>
                <a:rPr lang="de-DE" sz="900"/>
                <a:t>	*	Footnote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1" y="144100"/>
            <a:ext cx="9039621" cy="1470031"/>
          </a:xfrm>
          <a:prstGeom prst="rect">
            <a:avLst/>
          </a:prstGeom>
        </p:spPr>
      </p:pic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204201" y="6552001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159" tIns="33581" rIns="67159" bIns="33581"/>
          <a:lstStyle/>
          <a:p>
            <a:pPr algn="r" defTabSz="671232" eaLnBrk="0" hangingPunct="0">
              <a:lnSpc>
                <a:spcPct val="100000"/>
              </a:lnSpc>
              <a:spcBef>
                <a:spcPct val="0"/>
              </a:spcBef>
              <a:spcAft>
                <a:spcPts val="150"/>
              </a:spcAft>
            </a:pPr>
            <a:r>
              <a:rPr lang="de-DE" sz="750" dirty="0"/>
              <a:t>Seite </a:t>
            </a:r>
            <a:fld id="{74FECFAA-7E63-4B4B-BCB7-18CE54C41901}" type="slidenum">
              <a:rPr lang="de-DE" sz="750"/>
              <a:pPr algn="r" defTabSz="671232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150"/>
                </a:spcAft>
              </a:pPr>
              <a:t>‹Nr.›</a:t>
            </a:fld>
            <a:endParaRPr lang="de-DE" sz="750" dirty="0"/>
          </a:p>
        </p:txBody>
      </p:sp>
      <p:sp>
        <p:nvSpPr>
          <p:cNvPr id="180263" name="Line 39"/>
          <p:cNvSpPr>
            <a:spLocks noChangeShapeType="1"/>
          </p:cNvSpPr>
          <p:nvPr/>
        </p:nvSpPr>
        <p:spPr bwMode="auto">
          <a:xfrm>
            <a:off x="144000" y="6349244"/>
            <a:ext cx="9036000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 sz="1349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" y="6390647"/>
            <a:ext cx="167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15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7" r:id="rId7"/>
    <p:sldLayoutId id="2147483778" r:id="rId8"/>
    <p:sldLayoutId id="2147483779" r:id="rId9"/>
    <p:sldLayoutId id="2147483780" r:id="rId10"/>
  </p:sldLayoutIdLst>
  <p:hf sldNum="0" hdr="0" ftr="0" dt="0"/>
  <p:txStyles>
    <p:titleStyle>
      <a:lvl1pPr algn="l" defTabSz="687894" rtl="0" fontAlgn="base">
        <a:lnSpc>
          <a:spcPct val="90000"/>
        </a:lnSpc>
        <a:spcBef>
          <a:spcPct val="0"/>
        </a:spcBef>
        <a:spcAft>
          <a:spcPct val="0"/>
        </a:spcAft>
        <a:defRPr sz="1799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87894" rtl="0" fontAlgn="base">
        <a:lnSpc>
          <a:spcPct val="90000"/>
        </a:lnSpc>
        <a:spcBef>
          <a:spcPct val="0"/>
        </a:spcBef>
        <a:spcAft>
          <a:spcPct val="0"/>
        </a:spcAft>
        <a:defRPr sz="1799" b="1">
          <a:solidFill>
            <a:schemeClr val="tx2"/>
          </a:solidFill>
          <a:latin typeface="Arial" charset="0"/>
        </a:defRPr>
      </a:lvl2pPr>
      <a:lvl3pPr algn="l" defTabSz="687894" rtl="0" fontAlgn="base">
        <a:lnSpc>
          <a:spcPct val="90000"/>
        </a:lnSpc>
        <a:spcBef>
          <a:spcPct val="0"/>
        </a:spcBef>
        <a:spcAft>
          <a:spcPct val="0"/>
        </a:spcAft>
        <a:defRPr sz="1799" b="1">
          <a:solidFill>
            <a:schemeClr val="tx2"/>
          </a:solidFill>
          <a:latin typeface="Arial" charset="0"/>
        </a:defRPr>
      </a:lvl3pPr>
      <a:lvl4pPr algn="l" defTabSz="687894" rtl="0" fontAlgn="base">
        <a:lnSpc>
          <a:spcPct val="90000"/>
        </a:lnSpc>
        <a:spcBef>
          <a:spcPct val="0"/>
        </a:spcBef>
        <a:spcAft>
          <a:spcPct val="0"/>
        </a:spcAft>
        <a:defRPr sz="1799" b="1">
          <a:solidFill>
            <a:schemeClr val="tx2"/>
          </a:solidFill>
          <a:latin typeface="Arial" charset="0"/>
        </a:defRPr>
      </a:lvl4pPr>
      <a:lvl5pPr algn="l" defTabSz="687894" rtl="0" fontAlgn="base">
        <a:lnSpc>
          <a:spcPct val="90000"/>
        </a:lnSpc>
        <a:spcBef>
          <a:spcPct val="0"/>
        </a:spcBef>
        <a:spcAft>
          <a:spcPct val="0"/>
        </a:spcAft>
        <a:defRPr sz="1799" b="1">
          <a:solidFill>
            <a:schemeClr val="tx2"/>
          </a:solidFill>
          <a:latin typeface="Arial" charset="0"/>
        </a:defRPr>
      </a:lvl5pPr>
      <a:lvl6pPr marL="342757" algn="l" defTabSz="687894" rtl="0" fontAlgn="base">
        <a:lnSpc>
          <a:spcPct val="90000"/>
        </a:lnSpc>
        <a:spcBef>
          <a:spcPct val="0"/>
        </a:spcBef>
        <a:spcAft>
          <a:spcPct val="0"/>
        </a:spcAft>
        <a:defRPr sz="1799" b="1">
          <a:solidFill>
            <a:schemeClr val="tx2"/>
          </a:solidFill>
          <a:latin typeface="Arial" charset="0"/>
        </a:defRPr>
      </a:lvl6pPr>
      <a:lvl7pPr marL="685514" algn="l" defTabSz="687894" rtl="0" fontAlgn="base">
        <a:lnSpc>
          <a:spcPct val="90000"/>
        </a:lnSpc>
        <a:spcBef>
          <a:spcPct val="0"/>
        </a:spcBef>
        <a:spcAft>
          <a:spcPct val="0"/>
        </a:spcAft>
        <a:defRPr sz="1799" b="1">
          <a:solidFill>
            <a:schemeClr val="tx2"/>
          </a:solidFill>
          <a:latin typeface="Arial" charset="0"/>
        </a:defRPr>
      </a:lvl7pPr>
      <a:lvl8pPr marL="1028270" algn="l" defTabSz="687894" rtl="0" fontAlgn="base">
        <a:lnSpc>
          <a:spcPct val="90000"/>
        </a:lnSpc>
        <a:spcBef>
          <a:spcPct val="0"/>
        </a:spcBef>
        <a:spcAft>
          <a:spcPct val="0"/>
        </a:spcAft>
        <a:defRPr sz="1799" b="1">
          <a:solidFill>
            <a:schemeClr val="tx2"/>
          </a:solidFill>
          <a:latin typeface="Arial" charset="0"/>
        </a:defRPr>
      </a:lvl8pPr>
      <a:lvl9pPr marL="1371027" algn="l" defTabSz="687894" rtl="0" fontAlgn="base">
        <a:lnSpc>
          <a:spcPct val="90000"/>
        </a:lnSpc>
        <a:spcBef>
          <a:spcPct val="0"/>
        </a:spcBef>
        <a:spcAft>
          <a:spcPct val="0"/>
        </a:spcAft>
        <a:defRPr sz="1799" b="1">
          <a:solidFill>
            <a:schemeClr val="tx2"/>
          </a:solidFill>
          <a:latin typeface="Arial" charset="0"/>
        </a:defRPr>
      </a:lvl9pPr>
    </p:titleStyle>
    <p:bodyStyle>
      <a:lvl1pPr marL="258258" indent="-258258" algn="l" defTabSz="687894" rtl="0" fontAlgn="base">
        <a:lnSpc>
          <a:spcPct val="100000"/>
        </a:lnSpc>
        <a:spcBef>
          <a:spcPts val="0"/>
        </a:spcBef>
        <a:spcAft>
          <a:spcPts val="300"/>
        </a:spcAft>
        <a:buClr>
          <a:srgbClr val="E2001A"/>
        </a:buClr>
        <a:buSzPct val="80000"/>
        <a:buFont typeface="Arial" pitchFamily="34" charset="0"/>
        <a:buChar char="▬"/>
        <a:defRPr sz="1499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6994" indent="-114252" algn="l" defTabSz="687894" rtl="0" fontAlgn="base">
        <a:lnSpc>
          <a:spcPct val="100000"/>
        </a:lnSpc>
        <a:spcBef>
          <a:spcPts val="3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99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742639" indent="-114252" algn="l" defTabSz="687894" rtl="0" fontAlgn="base">
        <a:lnSpc>
          <a:spcPct val="100000"/>
        </a:lnSpc>
        <a:spcBef>
          <a:spcPts val="262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050">
          <a:solidFill>
            <a:srgbClr val="58595B"/>
          </a:solidFill>
          <a:latin typeface="+mn-lt"/>
        </a:defRPr>
      </a:lvl3pPr>
      <a:lvl4pPr marL="1204409" indent="-172569" algn="l" defTabSz="687894" rtl="0" fontAlgn="base">
        <a:spcBef>
          <a:spcPct val="20000"/>
        </a:spcBef>
        <a:spcAft>
          <a:spcPct val="0"/>
        </a:spcAft>
        <a:buChar char="–"/>
        <a:defRPr sz="12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1548357" indent="-176139" algn="l" defTabSz="687894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5pPr>
      <a:lvl6pPr marL="1891114" indent="-176139" algn="l" defTabSz="687894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6pPr>
      <a:lvl7pPr marL="2233870" indent="-176139" algn="l" defTabSz="687894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7pPr>
      <a:lvl8pPr marL="2576627" indent="-176139" algn="l" defTabSz="687894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8pPr>
      <a:lvl9pPr marL="2919384" indent="-176139" algn="l" defTabSz="687894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51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70" algn="l" defTabSz="68551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7" algn="l" defTabSz="68551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784" algn="l" defTabSz="68551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41" algn="l" defTabSz="68551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297" algn="l" defTabSz="68551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055" algn="l" defTabSz="68551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r_txtBox"/>
          <p:cNvSpPr txBox="1">
            <a:spLocks noChangeArrowheads="1"/>
          </p:cNvSpPr>
          <p:nvPr/>
        </p:nvSpPr>
        <p:spPr bwMode="auto">
          <a:xfrm>
            <a:off x="1190626" y="2653917"/>
            <a:ext cx="7381874" cy="1570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7575"/>
            <a:r>
              <a:rPr lang="de-DE" dirty="0" err="1"/>
              <a:t>BildrahmenBild</a:t>
            </a:r>
            <a:r>
              <a:rPr lang="de-DE" dirty="0"/>
              <a:t> einfügen:</a:t>
            </a:r>
          </a:p>
          <a:p>
            <a:pPr defTabSz="917575"/>
            <a:r>
              <a:rPr lang="de-DE" dirty="0"/>
              <a:t>Menüreiter: </a:t>
            </a:r>
            <a:r>
              <a:rPr lang="de-DE" baseline="0" dirty="0"/>
              <a:t> „Bild/Logo einfügen“ &gt; Bild für Titelfolie auswählen</a:t>
            </a:r>
          </a:p>
          <a:p>
            <a:pPr defTabSz="917575"/>
            <a:r>
              <a:rPr lang="de-DE" dirty="0"/>
              <a:t>Logo für die</a:t>
            </a:r>
            <a:r>
              <a:rPr lang="de-DE" baseline="0" dirty="0"/>
              <a:t> Besonderen Dienststellen und </a:t>
            </a:r>
            <a:r>
              <a:rPr lang="de-DE" baseline="0" dirty="0" err="1"/>
              <a:t>RDn</a:t>
            </a:r>
            <a:r>
              <a:rPr lang="de-DE" baseline="0" dirty="0"/>
              <a:t>:</a:t>
            </a:r>
          </a:p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Menüreiter: </a:t>
            </a:r>
            <a:r>
              <a:rPr lang="de-DE" baseline="0" dirty="0"/>
              <a:t> „Bild/Logo einfügen“ &gt; Logoauswahl</a:t>
            </a: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1491767"/>
            <a:ext cx="9180513" cy="414465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7575"/>
            <a:endParaRPr lang="de-DE"/>
          </a:p>
        </p:txBody>
      </p:sp>
      <p:pic>
        <p:nvPicPr>
          <p:cNvPr id="12" name="newpicture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9039225" cy="38481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144100"/>
            <a:ext cx="9051812" cy="2519182"/>
          </a:xfrm>
          <a:prstGeom prst="rect">
            <a:avLst/>
          </a:prstGeom>
        </p:spPr>
      </p:pic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720000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 bwMode="auto">
          <a:xfrm>
            <a:off x="0" y="0"/>
            <a:ext cx="144000" cy="6876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7" y="6279559"/>
            <a:ext cx="167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68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hf sldNum="0" hdr="0" ftr="0" dt="0"/>
  <p:txStyles>
    <p:titleStyle>
      <a:lvl1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:\Beratung-Konzeptbeiträge\BK-Vorlagen\Folienmaster\A_Wasserzeichen_A4_quer_RZ-255mm-voll-mit-rand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" y="144101"/>
            <a:ext cx="9064626" cy="59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720000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" y="6258294"/>
            <a:ext cx="167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sldNum="0" hdr="0" ft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551999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endParaRPr lang="de-DE" dirty="0"/>
          </a:p>
        </p:txBody>
      </p:sp>
      <p:grpSp>
        <p:nvGrpSpPr>
          <p:cNvPr id="180232" name="McK Slide Elements"/>
          <p:cNvGrpSpPr>
            <a:grpSpLocks/>
          </p:cNvGrpSpPr>
          <p:nvPr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" y="144100"/>
            <a:ext cx="9039621" cy="1470031"/>
          </a:xfrm>
          <a:prstGeom prst="rect">
            <a:avLst/>
          </a:prstGeom>
        </p:spPr>
      </p:pic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204201" y="6552000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1" tIns="44792" rIns="89581" bIns="44792"/>
          <a:lstStyle/>
          <a:p>
            <a:pPr algn="r" defTabSz="895350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de-DE" sz="1000" dirty="0"/>
              <a:t>Seite </a:t>
            </a:r>
            <a:fld id="{74FECFAA-7E63-4B4B-BCB7-18CE54C41901}" type="slidenum">
              <a:rPr lang="de-DE" sz="1000"/>
              <a:pPr algn="r" defTabSz="89535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1000" dirty="0"/>
          </a:p>
        </p:txBody>
      </p:sp>
      <p:sp>
        <p:nvSpPr>
          <p:cNvPr id="180263" name="Line 39"/>
          <p:cNvSpPr>
            <a:spLocks noChangeShapeType="1"/>
          </p:cNvSpPr>
          <p:nvPr/>
        </p:nvSpPr>
        <p:spPr bwMode="auto">
          <a:xfrm>
            <a:off x="144000" y="6349244"/>
            <a:ext cx="9036000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" y="6390647"/>
            <a:ext cx="167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7" r:id="rId2"/>
    <p:sldLayoutId id="2147483738" r:id="rId3"/>
    <p:sldLayoutId id="2147483739" r:id="rId4"/>
    <p:sldLayoutId id="2147483741" r:id="rId5"/>
    <p:sldLayoutId id="2147483740" r:id="rId6"/>
    <p:sldLayoutId id="2147483746" r:id="rId7"/>
    <p:sldLayoutId id="2147483754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r_pic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0" y="1"/>
            <a:ext cx="11668125" cy="5337691"/>
          </a:xfrm>
          <a:prstGeom prst="rect">
            <a:avLst/>
          </a:prstGeom>
        </p:spPr>
      </p:pic>
      <p:sp>
        <p:nvSpPr>
          <p:cNvPr id="239645" name="Rectangle 29"/>
          <p:cNvSpPr>
            <a:spLocks noChangeArrowheads="1"/>
          </p:cNvSpPr>
          <p:nvPr/>
        </p:nvSpPr>
        <p:spPr bwMode="auto">
          <a:xfrm>
            <a:off x="0" y="5985736"/>
            <a:ext cx="9180513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grpSp>
        <p:nvGrpSpPr>
          <p:cNvPr id="239622" name="McK Slide Elements"/>
          <p:cNvGrpSpPr>
            <a:grpSpLocks/>
          </p:cNvGrpSpPr>
          <p:nvPr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5367600"/>
            <a:ext cx="9064003" cy="1555428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 bwMode="auto">
          <a:xfrm>
            <a:off x="0" y="0"/>
            <a:ext cx="144000" cy="691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144101"/>
            <a:ext cx="571429" cy="571825"/>
          </a:xfrm>
          <a:prstGeom prst="rect">
            <a:avLst/>
          </a:prstGeom>
        </p:spPr>
      </p:pic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0"/>
            <a:ext cx="9180513" cy="144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/>
        </p:nvSpPr>
        <p:spPr bwMode="auto">
          <a:xfrm>
            <a:off x="0" y="5161066"/>
            <a:ext cx="9180513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grpSp>
        <p:nvGrpSpPr>
          <p:cNvPr id="239622" name="McK Slide Elements"/>
          <p:cNvGrpSpPr>
            <a:grpSpLocks/>
          </p:cNvGrpSpPr>
          <p:nvPr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144101"/>
            <a:ext cx="9064003" cy="67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ftr="0" dt="0"/>
  <p:txStyles>
    <p:titleStyle>
      <a:lvl1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72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44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16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88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6000" indent="-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7575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152400" algn="l" defTabSz="917575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90600" indent="-152400" algn="l" defTabSz="917575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0" y="1486928"/>
            <a:ext cx="9180513" cy="414465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0" y="559592"/>
            <a:ext cx="6877050" cy="369332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>
            <a:off x="1" y="1194626"/>
            <a:ext cx="69135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6929439" y="559592"/>
            <a:ext cx="2251075" cy="369332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1638301" y="2398784"/>
            <a:ext cx="3203575" cy="3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5" rIns="91407" bIns="45705">
            <a:spAutoFit/>
          </a:bodyPr>
          <a:lstStyle/>
          <a:p>
            <a:pPr defTabSz="917575">
              <a:lnSpc>
                <a:spcPct val="100000"/>
              </a:lnSpc>
            </a:pP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2293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781176" y="2720185"/>
            <a:ext cx="5724525" cy="128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  <a:br>
              <a:rPr lang="de-DE"/>
            </a:br>
            <a:endParaRPr lang="de-DE" dirty="0"/>
          </a:p>
        </p:txBody>
      </p:sp>
      <p:pic>
        <p:nvPicPr>
          <p:cNvPr id="60" name="picLogo2" descr="00001_C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1000" y="6100218"/>
            <a:ext cx="2857500" cy="3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5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</p:sldLayoutIdLst>
  <p:hf sldNum="0" hdr="0" ft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551999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endParaRPr lang="de-DE" dirty="0"/>
          </a:p>
        </p:txBody>
      </p:sp>
      <p:grpSp>
        <p:nvGrpSpPr>
          <p:cNvPr id="180232" name="McK Slide Elements"/>
          <p:cNvGrpSpPr>
            <a:grpSpLocks/>
          </p:cNvGrpSpPr>
          <p:nvPr/>
        </p:nvGrpSpPr>
        <p:grpSpPr bwMode="auto">
          <a:xfrm>
            <a:off x="538165" y="1148557"/>
            <a:ext cx="8478837" cy="5712600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5038">
                <a:lnSpc>
                  <a:spcPct val="100000"/>
                </a:lnSpc>
                <a:spcBef>
                  <a:spcPct val="0"/>
                </a:spcBef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963" indent="-588963" defTabSz="917575">
                <a:lnSpc>
                  <a:spcPct val="100000"/>
                </a:lnSpc>
                <a:spcBef>
                  <a:spcPct val="0"/>
                </a:spcBef>
                <a:tabLst>
                  <a:tab pos="546100" algn="r"/>
                </a:tabLst>
              </a:pPr>
              <a:r>
                <a:rPr lang="de-DE" sz="1200"/>
                <a:t>	*	Footnote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" y="144100"/>
            <a:ext cx="9039621" cy="1470031"/>
          </a:xfrm>
          <a:prstGeom prst="rect">
            <a:avLst/>
          </a:prstGeom>
        </p:spPr>
      </p:pic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204201" y="6552000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1" tIns="44792" rIns="89581" bIns="44792"/>
          <a:lstStyle/>
          <a:p>
            <a:pPr algn="r" defTabSz="895350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de-DE" sz="1000" dirty="0"/>
              <a:t>Seite </a:t>
            </a:r>
            <a:fld id="{74FECFAA-7E63-4B4B-BCB7-18CE54C41901}" type="slidenum">
              <a:rPr lang="de-DE" sz="1000"/>
              <a:pPr algn="r" defTabSz="89535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1000" dirty="0"/>
          </a:p>
        </p:txBody>
      </p:sp>
      <p:sp>
        <p:nvSpPr>
          <p:cNvPr id="180263" name="Line 39"/>
          <p:cNvSpPr>
            <a:spLocks noChangeShapeType="1"/>
          </p:cNvSpPr>
          <p:nvPr/>
        </p:nvSpPr>
        <p:spPr bwMode="auto">
          <a:xfrm>
            <a:off x="144000" y="6349244"/>
            <a:ext cx="9036000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1" y="6390647"/>
            <a:ext cx="167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06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4" r:id="rId7"/>
    <p:sldLayoutId id="2147483765" r:id="rId8"/>
    <p:sldLayoutId id="2147483766" r:id="rId9"/>
    <p:sldLayoutId id="2147483767" r:id="rId10"/>
    <p:sldLayoutId id="2147483782" r:id="rId11"/>
  </p:sldLayoutIdLst>
  <p:hf sldNum="0" hdr="0" ft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://www.berufenet.arbeitsagentur.de/" TargetMode="External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hyperlink" Target="http://www.planet-beruf.de/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50">
            <a:extLst>
              <a:ext uri="{FF2B5EF4-FFF2-40B4-BE49-F238E27FC236}">
                <a16:creationId xmlns:a16="http://schemas.microsoft.com/office/drawing/2014/main" id="{56A1F82B-82AC-42ED-8C5E-FA8B1D358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" y="2075726"/>
            <a:ext cx="9054152" cy="3000976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13B1694-83DC-4C4D-8387-B28535CCF699}"/>
              </a:ext>
            </a:extLst>
          </p:cNvPr>
          <p:cNvSpPr txBox="1"/>
          <p:nvPr/>
        </p:nvSpPr>
        <p:spPr>
          <a:xfrm>
            <a:off x="63180" y="2902394"/>
            <a:ext cx="4926831" cy="108337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 Berufsberaterin: </a:t>
            </a:r>
          </a:p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Denise Bahr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CAD2B7D-8E63-4B37-88C1-45F171766BDC}"/>
              </a:ext>
            </a:extLst>
          </p:cNvPr>
          <p:cNvSpPr txBox="1"/>
          <p:nvPr/>
        </p:nvSpPr>
        <p:spPr>
          <a:xfrm>
            <a:off x="848544" y="399533"/>
            <a:ext cx="82687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Herzlich Willkommen</a:t>
            </a:r>
            <a:b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zur Elterninfo der Berufsberatung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3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745" y="677580"/>
            <a:ext cx="8262461" cy="552213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Medienangebote der Berufsberatung</a:t>
            </a:r>
          </a:p>
        </p:txBody>
      </p:sp>
      <p:pic>
        <p:nvPicPr>
          <p:cNvPr id="6" name="Grafik 20" descr="BERUFENET_klein.gi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82" y="4042345"/>
            <a:ext cx="1233703" cy="2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760158" y="4216714"/>
            <a:ext cx="2910267" cy="65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r>
              <a:rPr lang="de-DE" sz="1400" b="1" dirty="0">
                <a:solidFill>
                  <a:srgbClr val="DE0000"/>
                </a:solidFill>
              </a:rPr>
              <a:t>Berufe-Datenbank</a:t>
            </a:r>
          </a:p>
          <a:p>
            <a:pPr>
              <a:buClr>
                <a:schemeClr val="accent1"/>
              </a:buClr>
              <a:defRPr/>
            </a:pPr>
            <a:r>
              <a:rPr lang="de-DE" sz="1054" dirty="0">
                <a:solidFill>
                  <a:schemeClr val="bg2">
                    <a:lumMod val="25000"/>
                  </a:schemeClr>
                </a:solidFill>
              </a:rPr>
              <a:t>Informationen von A-Z  für aktuelle Berufe </a:t>
            </a:r>
            <a:br>
              <a:rPr lang="de-DE" sz="1054" dirty="0">
                <a:solidFill>
                  <a:schemeClr val="bg2">
                    <a:lumMod val="25000"/>
                  </a:schemeClr>
                </a:solidFill>
              </a:rPr>
            </a:br>
            <a:endParaRPr lang="de-DE" sz="1054" dirty="0"/>
          </a:p>
        </p:txBody>
      </p:sp>
      <p:pic>
        <p:nvPicPr>
          <p:cNvPr id="12" name="Grafik 26" descr="logo_pb.jp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50" y="1722498"/>
            <a:ext cx="1157193" cy="23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418577" y="1732480"/>
            <a:ext cx="3325974" cy="8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r>
              <a:rPr lang="de-DE" sz="1400" b="1" dirty="0">
                <a:solidFill>
                  <a:srgbClr val="DE0000"/>
                </a:solidFill>
              </a:rPr>
              <a:t>Portal</a:t>
            </a:r>
          </a:p>
          <a:p>
            <a:pPr>
              <a:buClr>
                <a:schemeClr val="accent1"/>
              </a:buClr>
              <a:defRPr/>
            </a:pPr>
            <a:r>
              <a:rPr lang="de-DE" sz="1054" dirty="0">
                <a:solidFill>
                  <a:schemeClr val="bg2">
                    <a:lumMod val="25000"/>
                  </a:schemeClr>
                </a:solidFill>
              </a:rPr>
              <a:t>Für Schüler, Lehrer und Eltern rund um das Thema Berufsorientierung und Ausbildung + Bewerbungstraining</a:t>
            </a:r>
            <a:endParaRPr lang="de-DE" sz="1054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377781" y="3610990"/>
            <a:ext cx="1832553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defRPr/>
            </a:pPr>
            <a:r>
              <a:rPr lang="de-DE" sz="1400" b="1" dirty="0">
                <a:solidFill>
                  <a:srgbClr val="DE0000"/>
                </a:solidFill>
              </a:rPr>
              <a:t>Ausbildungsstellen</a:t>
            </a:r>
          </a:p>
          <a:p>
            <a:pPr>
              <a:buClr>
                <a:schemeClr val="accent1"/>
              </a:buClr>
              <a:defRPr/>
            </a:pPr>
            <a:r>
              <a:rPr lang="de-DE" sz="1054" dirty="0">
                <a:solidFill>
                  <a:schemeClr val="bg2">
                    <a:lumMod val="25000"/>
                  </a:schemeClr>
                </a:solidFill>
              </a:rPr>
              <a:t>online suchen und finden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31" y="2383468"/>
            <a:ext cx="745340" cy="308721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71449" y="2537829"/>
            <a:ext cx="3980792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1E1E"/>
                </a:solidFill>
              </a:rPr>
              <a:t>Check-U – das Erkundungstool </a:t>
            </a:r>
          </a:p>
          <a:p>
            <a:r>
              <a:rPr lang="de-DE" sz="1057" dirty="0"/>
              <a:t>psychologisch fundierter Test zu Stärken &amp; Interessen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56" y="2775609"/>
            <a:ext cx="2759442" cy="1839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2736671" y="5579966"/>
            <a:ext cx="3614375" cy="375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8" b="1" dirty="0">
                <a:solidFill>
                  <a:srgbClr val="00B050"/>
                </a:solidFill>
              </a:rPr>
              <a:t>www.arbeitsagentur.de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971D74A-6DB5-4651-B1C8-7F9F93918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16" y="4238676"/>
            <a:ext cx="2056355" cy="134617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AF0D442-F3B7-4EE8-9CDD-6D78CB2E7F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7409" y="4852602"/>
            <a:ext cx="1871068" cy="11019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6D209C-21EC-476F-A169-C6156B1D23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5750" y="2559627"/>
            <a:ext cx="1523583" cy="8196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EB871A2-EC51-4869-8F68-916E29A723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8897" y="1740347"/>
            <a:ext cx="1088011" cy="9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87" y="2304272"/>
            <a:ext cx="2729602" cy="272960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1B535EE-ACF0-4E88-881E-16E133F262EC}"/>
              </a:ext>
            </a:extLst>
          </p:cNvPr>
          <p:cNvSpPr txBox="1"/>
          <p:nvPr/>
        </p:nvSpPr>
        <p:spPr>
          <a:xfrm>
            <a:off x="635724" y="661851"/>
            <a:ext cx="801899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Haben Sie noch Fragen?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51CAC5-03A1-43C7-A0E3-E4C91610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C6C8FC-5D91-41CA-9D7E-473F096A75A6}"/>
              </a:ext>
            </a:extLst>
          </p:cNvPr>
          <p:cNvSpPr txBox="1"/>
          <p:nvPr/>
        </p:nvSpPr>
        <p:spPr>
          <a:xfrm>
            <a:off x="1906954" y="5163067"/>
            <a:ext cx="635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…dann nehmen Sie gerne Kontakt mit uns auf!</a:t>
            </a:r>
          </a:p>
        </p:txBody>
      </p:sp>
    </p:spTree>
    <p:extLst>
      <p:ext uri="{BB962C8B-B14F-4D97-AF65-F5344CB8AC3E}">
        <p14:creationId xmlns:p14="http://schemas.microsoft.com/office/powerpoint/2010/main" val="1783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843280" y="1879600"/>
            <a:ext cx="7630160" cy="411480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/>
          <a:lstStyle>
            <a:lvl1pPr marL="342972" indent="-342972" algn="l" defTabSz="913538" rtl="0" fontAlgn="base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defRPr sz="1991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73299" indent="-151729" algn="l" defTabSz="913538" rtl="0" fontAlgn="base">
              <a:lnSpc>
                <a:spcPct val="100000"/>
              </a:lnSpc>
              <a:spcBef>
                <a:spcPts val="398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986241" indent="-151729" algn="l" defTabSz="913538" rtl="0" fontAlgn="base">
              <a:lnSpc>
                <a:spcPct val="100000"/>
              </a:lnSpc>
              <a:spcBef>
                <a:spcPts val="348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1394">
                <a:solidFill>
                  <a:srgbClr val="58595B"/>
                </a:solidFill>
                <a:latin typeface="+mn-lt"/>
              </a:defRPr>
            </a:lvl3pPr>
            <a:lvl4pPr marL="1599481" indent="-229175" algn="l" defTabSz="913538" rtl="0" fontAlgn="base">
              <a:spcBef>
                <a:spcPct val="20000"/>
              </a:spcBef>
              <a:spcAft>
                <a:spcPct val="0"/>
              </a:spcAft>
              <a:buChar char="–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4pPr>
            <a:lvl5pPr marL="2056251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tx1"/>
                </a:solidFill>
                <a:latin typeface="+mn-lt"/>
              </a:defRPr>
            </a:lvl5pPr>
            <a:lvl6pPr marL="2511439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tx1"/>
                </a:solidFill>
                <a:latin typeface="+mn-lt"/>
              </a:defRPr>
            </a:lvl6pPr>
            <a:lvl7pPr marL="2966627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tx1"/>
                </a:solidFill>
                <a:latin typeface="+mn-lt"/>
              </a:defRPr>
            </a:lvl7pPr>
            <a:lvl8pPr marL="3421815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tx1"/>
                </a:solidFill>
                <a:latin typeface="+mn-lt"/>
              </a:defRPr>
            </a:lvl8pPr>
            <a:lvl9pPr marL="3877004" indent="-233916" algn="l" defTabSz="913538" rtl="0" fontAlgn="base">
              <a:spcBef>
                <a:spcPct val="20000"/>
              </a:spcBef>
              <a:spcAft>
                <a:spcPct val="0"/>
              </a:spcAft>
              <a:buChar char="»"/>
              <a:defRPr sz="1991">
                <a:solidFill>
                  <a:schemeClr val="tx1"/>
                </a:solidFill>
                <a:latin typeface="+mn-lt"/>
              </a:defRPr>
            </a:lvl9pPr>
          </a:lstStyle>
          <a:p>
            <a:pPr marL="258258" indent="-258258" defTabSz="687894">
              <a:spcAft>
                <a:spcPts val="300"/>
              </a:spcAft>
              <a:buNone/>
              <a:defRPr/>
            </a:pPr>
            <a:r>
              <a:rPr lang="de-DE" sz="2000" kern="0" dirty="0">
                <a:solidFill>
                  <a:srgbClr val="000000"/>
                </a:solidFill>
              </a:rPr>
              <a:t>Agentur für Arbeit Pforzheim</a:t>
            </a: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</a:rPr>
              <a:t>Berufsberatung:</a:t>
            </a: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r>
              <a:rPr lang="de-DE" sz="2000" kern="0" dirty="0">
                <a:solidFill>
                  <a:srgbClr val="FF0000"/>
                </a:solidFill>
              </a:rPr>
              <a:t>Denise Bahr</a:t>
            </a: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r>
              <a:rPr lang="de-DE" sz="1200" kern="0" dirty="0">
                <a:solidFill>
                  <a:srgbClr val="000000"/>
                </a:solidFill>
              </a:rPr>
              <a:t>Luisenstr. 32, 75172 Pforzheim</a:t>
            </a: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endParaRPr lang="de-DE" sz="828" kern="0" dirty="0">
              <a:solidFill>
                <a:srgbClr val="000000"/>
              </a:solidFill>
            </a:endParaRP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endParaRPr lang="de-DE" sz="828" kern="0" dirty="0">
              <a:solidFill>
                <a:srgbClr val="000000"/>
              </a:solidFill>
            </a:endParaRP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endParaRPr lang="de-DE" sz="828" kern="0" dirty="0">
              <a:solidFill>
                <a:srgbClr val="000000"/>
              </a:solidFill>
            </a:endParaRP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endParaRPr lang="de-DE" sz="828" kern="0" dirty="0">
              <a:solidFill>
                <a:srgbClr val="000000"/>
              </a:solidFill>
            </a:endParaRP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endParaRPr lang="de-DE" sz="828" kern="0" dirty="0">
              <a:solidFill>
                <a:srgbClr val="000000"/>
              </a:solidFill>
            </a:endParaRP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endParaRPr lang="de-DE" sz="828" kern="0" dirty="0">
              <a:solidFill>
                <a:srgbClr val="000000"/>
              </a:solidFill>
            </a:endParaRP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r>
              <a:rPr lang="de-DE" sz="2000" kern="0" dirty="0">
                <a:solidFill>
                  <a:srgbClr val="000000"/>
                </a:solidFill>
              </a:rPr>
              <a:t>E-Mail: </a:t>
            </a: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r>
              <a:rPr lang="de-DE" sz="2000" kern="0" dirty="0">
                <a:solidFill>
                  <a:srgbClr val="000000"/>
                </a:solidFill>
              </a:rPr>
              <a:t>Denise.Bahr@arbeitsagentur.de</a:t>
            </a: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endParaRPr lang="de-DE" sz="828" kern="0" dirty="0">
              <a:solidFill>
                <a:srgbClr val="000000"/>
              </a:solidFill>
            </a:endParaRP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r>
              <a:rPr lang="de-DE" sz="2000" kern="0" dirty="0">
                <a:solidFill>
                  <a:srgbClr val="000000"/>
                </a:solidFill>
              </a:rPr>
              <a:t>Telefon: 0800 4 5555 00* </a:t>
            </a:r>
            <a:r>
              <a:rPr lang="de-DE" sz="1200" kern="0" dirty="0">
                <a:solidFill>
                  <a:srgbClr val="000000"/>
                </a:solidFill>
              </a:rPr>
              <a:t>* gebührenfrei</a:t>
            </a: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r>
              <a:rPr lang="de-DE" sz="2000" kern="0" dirty="0">
                <a:solidFill>
                  <a:srgbClr val="000000"/>
                </a:solidFill>
              </a:rPr>
              <a:t>Fax: 07231 304 – 910 251</a:t>
            </a:r>
          </a:p>
          <a:p>
            <a:pPr marL="258258" indent="-258258" defTabSz="687894">
              <a:spcAft>
                <a:spcPts val="300"/>
              </a:spcAft>
              <a:buNone/>
              <a:defRPr/>
            </a:pPr>
            <a:endParaRPr lang="de-DE" sz="1355" kern="0" dirty="0">
              <a:solidFill>
                <a:srgbClr val="000000"/>
              </a:solidFill>
            </a:endParaRPr>
          </a:p>
          <a:p>
            <a:pPr marL="258258" indent="-258258" defTabSz="687894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de-DE" sz="1499" kern="0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03422" y="692891"/>
            <a:ext cx="4391756" cy="602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85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313" b="1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48383D-A997-43FA-A5B3-277A87A3B71B}"/>
              </a:ext>
            </a:extLst>
          </p:cNvPr>
          <p:cNvSpPr txBox="1"/>
          <p:nvPr/>
        </p:nvSpPr>
        <p:spPr>
          <a:xfrm>
            <a:off x="2791441" y="674582"/>
            <a:ext cx="401571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Berufsberatung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CCA89C-EB81-4A58-A9C3-DE6B93E52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022" y="2167960"/>
            <a:ext cx="2036311" cy="22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75" y="2980425"/>
            <a:ext cx="3289096" cy="1653595"/>
          </a:xfrm>
          <a:prstGeom prst="rect">
            <a:avLst/>
          </a:prstGeom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980308" y="4229393"/>
            <a:ext cx="1917323" cy="291954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685514"/>
            <a:endParaRPr lang="de-DE" sz="1499">
              <a:solidFill>
                <a:srgbClr val="00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570146" y="2034448"/>
            <a:ext cx="1904176" cy="732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7814"/>
            <a:r>
              <a:rPr lang="de-DE" b="1" dirty="0">
                <a:solidFill>
                  <a:srgbClr val="000000"/>
                </a:solidFill>
              </a:rPr>
              <a:t>Beratungen</a:t>
            </a:r>
          </a:p>
          <a:p>
            <a:pPr defTabSz="687814"/>
            <a:r>
              <a:rPr lang="de-DE" sz="1200" b="1" dirty="0">
                <a:solidFill>
                  <a:srgbClr val="000000"/>
                </a:solidFill>
              </a:rPr>
              <a:t>Terminvereinbarung unter</a:t>
            </a:r>
          </a:p>
          <a:p>
            <a:pPr defTabSz="687814">
              <a:lnSpc>
                <a:spcPct val="50000"/>
              </a:lnSpc>
            </a:pPr>
            <a:r>
              <a:rPr lang="de-DE" sz="1200" dirty="0">
                <a:solidFill>
                  <a:srgbClr val="000000"/>
                </a:solidFill>
              </a:rPr>
              <a:t>0800 / 4 5555 00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6240" y="3486739"/>
            <a:ext cx="247536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87814"/>
            <a:r>
              <a:rPr lang="de-DE" b="1" dirty="0">
                <a:solidFill>
                  <a:srgbClr val="000000"/>
                </a:solidFill>
              </a:rPr>
              <a:t>Berufsinformations-                         </a:t>
            </a:r>
            <a:r>
              <a:rPr lang="de-DE" b="1" dirty="0" err="1">
                <a:solidFill>
                  <a:srgbClr val="000000"/>
                </a:solidFill>
              </a:rPr>
              <a:t>zentrum</a:t>
            </a:r>
            <a:r>
              <a:rPr lang="de-DE" b="1" dirty="0">
                <a:solidFill>
                  <a:srgbClr val="000000"/>
                </a:solidFill>
              </a:rPr>
              <a:t> (BIZ)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58516" y="1818953"/>
            <a:ext cx="1609415" cy="58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7814"/>
            <a:r>
              <a:rPr lang="de-DE" b="1" dirty="0">
                <a:solidFill>
                  <a:srgbClr val="000000"/>
                </a:solidFill>
              </a:rPr>
              <a:t>Sprechzeiten</a:t>
            </a:r>
          </a:p>
          <a:p>
            <a:pPr defTabSz="687814">
              <a:lnSpc>
                <a:spcPct val="40000"/>
              </a:lnSpc>
            </a:pPr>
            <a:r>
              <a:rPr lang="de-DE" b="1" dirty="0">
                <a:solidFill>
                  <a:srgbClr val="000000"/>
                </a:solidFill>
              </a:rPr>
              <a:t>in der Schule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739409" y="5062676"/>
            <a:ext cx="1740861" cy="558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7814"/>
            <a:r>
              <a:rPr lang="de-DE" b="1" dirty="0">
                <a:solidFill>
                  <a:srgbClr val="000000"/>
                </a:solidFill>
              </a:rPr>
              <a:t>ärztliche</a:t>
            </a:r>
          </a:p>
          <a:p>
            <a:pPr defTabSz="687814">
              <a:lnSpc>
                <a:spcPct val="30000"/>
              </a:lnSpc>
            </a:pPr>
            <a:r>
              <a:rPr lang="de-DE" b="1" dirty="0">
                <a:solidFill>
                  <a:srgbClr val="000000"/>
                </a:solidFill>
              </a:rPr>
              <a:t>Untersuchung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34552" y="5195975"/>
            <a:ext cx="2096592" cy="11014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87814">
              <a:lnSpc>
                <a:spcPct val="30000"/>
              </a:lnSpc>
            </a:pPr>
            <a:endParaRPr lang="de-DE" sz="1499" b="1" dirty="0">
              <a:solidFill>
                <a:srgbClr val="000000"/>
              </a:solidFill>
            </a:endParaRPr>
          </a:p>
          <a:p>
            <a:pPr defTabSz="687814">
              <a:lnSpc>
                <a:spcPct val="30000"/>
              </a:lnSpc>
            </a:pPr>
            <a:endParaRPr lang="de-DE" sz="1499" b="1" dirty="0">
              <a:solidFill>
                <a:srgbClr val="000000"/>
              </a:solidFill>
            </a:endParaRPr>
          </a:p>
          <a:p>
            <a:pPr defTabSz="687814">
              <a:lnSpc>
                <a:spcPct val="30000"/>
              </a:lnSpc>
            </a:pPr>
            <a:r>
              <a:rPr lang="de-DE" b="1" dirty="0">
                <a:solidFill>
                  <a:srgbClr val="000000"/>
                </a:solidFill>
              </a:rPr>
              <a:t>psychologischer</a:t>
            </a:r>
          </a:p>
          <a:p>
            <a:pPr defTabSz="687814">
              <a:lnSpc>
                <a:spcPct val="60000"/>
              </a:lnSpc>
            </a:pPr>
            <a:r>
              <a:rPr lang="de-DE" b="1" dirty="0">
                <a:solidFill>
                  <a:srgbClr val="000000"/>
                </a:solidFill>
              </a:rPr>
              <a:t>Eignungstest</a:t>
            </a:r>
          </a:p>
          <a:p>
            <a:pPr defTabSz="687814">
              <a:lnSpc>
                <a:spcPct val="60000"/>
              </a:lnSpc>
            </a:pPr>
            <a:endParaRPr lang="de-DE" sz="1499" b="1" dirty="0">
              <a:solidFill>
                <a:srgbClr val="000000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17782" y="2126095"/>
            <a:ext cx="257762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7814"/>
            <a:r>
              <a:rPr lang="de-DE" b="1" dirty="0">
                <a:solidFill>
                  <a:srgbClr val="000000"/>
                </a:solidFill>
              </a:rPr>
              <a:t>Berufswahlunterricht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88075" y="5398459"/>
            <a:ext cx="183704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7814"/>
            <a:r>
              <a:rPr lang="de-DE" b="1" dirty="0">
                <a:solidFill>
                  <a:srgbClr val="000000"/>
                </a:solidFill>
              </a:rPr>
              <a:t>Berufswahltest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1586926" y="5195975"/>
            <a:ext cx="790256" cy="29195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7894"/>
            <a:endParaRPr lang="de-DE" sz="1499">
              <a:solidFill>
                <a:srgbClr val="000000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1786870" y="1292300"/>
            <a:ext cx="495100" cy="29195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7894"/>
            <a:endParaRPr lang="de-DE" sz="1499">
              <a:solidFill>
                <a:srgbClr val="000000"/>
              </a:solidFill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1996336" y="1349427"/>
            <a:ext cx="1028285" cy="29195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7894"/>
            <a:endParaRPr lang="de-DE" sz="1499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34420" y="668615"/>
            <a:ext cx="54539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14"/>
            <a:r>
              <a:rPr lang="de-DE" sz="2800" b="1" dirty="0">
                <a:solidFill>
                  <a:srgbClr val="FFFFFF"/>
                </a:solidFill>
              </a:rPr>
              <a:t>Angebote der Berufsberatung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D9944E-1366-4329-804E-5B2438C50579}"/>
              </a:ext>
            </a:extLst>
          </p:cNvPr>
          <p:cNvSpPr txBox="1"/>
          <p:nvPr/>
        </p:nvSpPr>
        <p:spPr>
          <a:xfrm>
            <a:off x="6835061" y="3438296"/>
            <a:ext cx="2197179" cy="65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7814"/>
            <a:r>
              <a:rPr lang="de-DE" b="1" dirty="0">
                <a:solidFill>
                  <a:srgbClr val="000000"/>
                </a:solidFill>
              </a:rPr>
              <a:t>Ausbildungs-</a:t>
            </a:r>
          </a:p>
          <a:p>
            <a:pPr lvl="0" defTabSz="687814">
              <a:lnSpc>
                <a:spcPct val="30000"/>
              </a:lnSpc>
            </a:pPr>
            <a:r>
              <a:rPr lang="de-DE" b="1" dirty="0" err="1">
                <a:solidFill>
                  <a:srgbClr val="000000"/>
                </a:solidFill>
              </a:rPr>
              <a:t>vermittlung</a:t>
            </a:r>
            <a:endParaRPr lang="de-D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43" y="652710"/>
            <a:ext cx="8262461" cy="552213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Was ist Berufsorientierung?</a:t>
            </a:r>
          </a:p>
        </p:txBody>
      </p:sp>
      <p:sp>
        <p:nvSpPr>
          <p:cNvPr id="19" name="Textfeld 22"/>
          <p:cNvSpPr txBox="1">
            <a:spLocks noChangeArrowheads="1"/>
          </p:cNvSpPr>
          <p:nvPr/>
        </p:nvSpPr>
        <p:spPr bwMode="auto">
          <a:xfrm>
            <a:off x="5576414" y="2408318"/>
            <a:ext cx="133290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de-DE" altLang="de-DE" sz="1500" b="1" dirty="0">
                <a:solidFill>
                  <a:schemeClr val="tx1"/>
                </a:solidFill>
              </a:rPr>
              <a:t>Informieren/ Praktika</a:t>
            </a:r>
          </a:p>
        </p:txBody>
      </p:sp>
      <p:sp>
        <p:nvSpPr>
          <p:cNvPr id="23" name="Textfeld 24"/>
          <p:cNvSpPr txBox="1">
            <a:spLocks noChangeArrowheads="1"/>
          </p:cNvSpPr>
          <p:nvPr/>
        </p:nvSpPr>
        <p:spPr bwMode="auto">
          <a:xfrm>
            <a:off x="5674324" y="3606444"/>
            <a:ext cx="1332909" cy="3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de-DE" altLang="de-DE" sz="1500" b="1" dirty="0">
                <a:solidFill>
                  <a:schemeClr val="tx1"/>
                </a:solidFill>
              </a:rPr>
              <a:t>Entscheiden</a:t>
            </a:r>
          </a:p>
        </p:txBody>
      </p:sp>
      <p:sp>
        <p:nvSpPr>
          <p:cNvPr id="24" name="Textfeld 26"/>
          <p:cNvSpPr txBox="1">
            <a:spLocks noChangeArrowheads="1"/>
          </p:cNvSpPr>
          <p:nvPr/>
        </p:nvSpPr>
        <p:spPr bwMode="auto">
          <a:xfrm>
            <a:off x="5674324" y="5004174"/>
            <a:ext cx="1109201" cy="3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de-DE" altLang="de-DE" sz="1500" b="1" dirty="0">
                <a:solidFill>
                  <a:schemeClr val="tx1"/>
                </a:solidFill>
              </a:rPr>
              <a:t>Bewerben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2" y="4557177"/>
            <a:ext cx="1493402" cy="102532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93" y="3208520"/>
            <a:ext cx="731419" cy="109712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2" y="2057435"/>
            <a:ext cx="1441780" cy="1025320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100343" y="1469410"/>
            <a:ext cx="2852210" cy="2551317"/>
            <a:chOff x="99944" y="604932"/>
            <a:chExt cx="2488222" cy="2439709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44" y="604932"/>
              <a:ext cx="2488222" cy="2439709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581366" y="1349342"/>
              <a:ext cx="1619337" cy="134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8" b="1" dirty="0"/>
                <a:t>Was will ich?</a:t>
              </a:r>
            </a:p>
            <a:p>
              <a:pPr algn="ctr"/>
              <a:r>
                <a:rPr lang="de-DE" sz="1406" dirty="0"/>
                <a:t>(Erwartungen, Interessen, Wünsche)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700859" y="2053405"/>
            <a:ext cx="2973466" cy="2595856"/>
            <a:chOff x="2690117" y="1186605"/>
            <a:chExt cx="2481626" cy="2433242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17" y="1186605"/>
              <a:ext cx="2481626" cy="2433242"/>
            </a:xfrm>
            <a:prstGeom prst="rect">
              <a:avLst/>
            </a:prstGeom>
          </p:spPr>
        </p:pic>
        <p:sp>
          <p:nvSpPr>
            <p:cNvPr id="32" name="Textfeld 31"/>
            <p:cNvSpPr txBox="1"/>
            <p:nvPr/>
          </p:nvSpPr>
          <p:spPr>
            <a:xfrm>
              <a:off x="2936873" y="1972123"/>
              <a:ext cx="2074255" cy="105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8" b="1" dirty="0"/>
                <a:t>Was kann ich?</a:t>
              </a:r>
              <a:endParaRPr lang="de-DE" sz="2008" dirty="0"/>
            </a:p>
            <a:p>
              <a:pPr algn="ctr"/>
              <a:r>
                <a:rPr lang="de-DE" sz="1406" dirty="0"/>
                <a:t>(Fähigkeiten, Kenntnisse, Eigenschaften)</a:t>
              </a: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663278" y="3452072"/>
            <a:ext cx="2973465" cy="2595856"/>
            <a:chOff x="985336" y="2579709"/>
            <a:chExt cx="2636944" cy="2585532"/>
          </a:xfrm>
        </p:grpSpPr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36" y="2579709"/>
              <a:ext cx="2636944" cy="2585532"/>
            </a:xfrm>
            <a:prstGeom prst="rect">
              <a:avLst/>
            </a:prstGeom>
          </p:spPr>
        </p:pic>
        <p:sp>
          <p:nvSpPr>
            <p:cNvPr id="33" name="Textfeld 32"/>
            <p:cNvSpPr txBox="1"/>
            <p:nvPr/>
          </p:nvSpPr>
          <p:spPr>
            <a:xfrm>
              <a:off x="1213262" y="3499608"/>
              <a:ext cx="2156295" cy="134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8" b="1" dirty="0"/>
                <a:t>Was ist möglich?</a:t>
              </a:r>
            </a:p>
            <a:p>
              <a:pPr algn="ctr"/>
              <a:r>
                <a:rPr lang="de-DE" sz="1406" dirty="0"/>
                <a:t>(Ausbildungsmarkt, Noten, Bedarfe der Wirtschaft)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15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77" y="724321"/>
            <a:ext cx="8262461" cy="599986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Der Einfluss der Eltern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228887" y="2172455"/>
          <a:ext cx="7069718" cy="284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859">
                  <a:extLst>
                    <a:ext uri="{9D8B030D-6E8A-4147-A177-3AD203B41FA5}">
                      <a16:colId xmlns:a16="http://schemas.microsoft.com/office/drawing/2014/main" val="751757505"/>
                    </a:ext>
                  </a:extLst>
                </a:gridCol>
                <a:gridCol w="3534859">
                  <a:extLst>
                    <a:ext uri="{9D8B030D-6E8A-4147-A177-3AD203B41FA5}">
                      <a16:colId xmlns:a16="http://schemas.microsoft.com/office/drawing/2014/main" val="3322122272"/>
                    </a:ext>
                  </a:extLst>
                </a:gridCol>
              </a:tblGrid>
              <a:tr h="459026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Gruppe</a:t>
                      </a:r>
                    </a:p>
                  </a:txBody>
                  <a:tcPr marL="91805" marR="91805" marT="45903" marB="45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Einfluss</a:t>
                      </a:r>
                    </a:p>
                  </a:txBody>
                  <a:tcPr marL="91805" marR="91805" marT="45903" marB="45903"/>
                </a:tc>
                <a:extLst>
                  <a:ext uri="{0D108BD9-81ED-4DB2-BD59-A6C34878D82A}">
                    <a16:rowId xmlns:a16="http://schemas.microsoft.com/office/drawing/2014/main" val="2475882052"/>
                  </a:ext>
                </a:extLst>
              </a:tr>
              <a:tr h="39782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Berufsberater*innen</a:t>
                      </a:r>
                    </a:p>
                  </a:txBody>
                  <a:tcPr marL="91805" marR="91805" marT="45903" marB="45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29 %</a:t>
                      </a:r>
                    </a:p>
                  </a:txBody>
                  <a:tcPr marL="91805" marR="91805" marT="45903" marB="45903"/>
                </a:tc>
                <a:extLst>
                  <a:ext uri="{0D108BD9-81ED-4DB2-BD59-A6C34878D82A}">
                    <a16:rowId xmlns:a16="http://schemas.microsoft.com/office/drawing/2014/main" val="2433270189"/>
                  </a:ext>
                </a:extLst>
              </a:tr>
              <a:tr h="39782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Freunde</a:t>
                      </a:r>
                    </a:p>
                  </a:txBody>
                  <a:tcPr marL="91805" marR="91805" marT="45903" marB="45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31 %</a:t>
                      </a:r>
                    </a:p>
                  </a:txBody>
                  <a:tcPr marL="91805" marR="91805" marT="45903" marB="45903"/>
                </a:tc>
                <a:extLst>
                  <a:ext uri="{0D108BD9-81ED-4DB2-BD59-A6C34878D82A}">
                    <a16:rowId xmlns:a16="http://schemas.microsoft.com/office/drawing/2014/main" val="805282450"/>
                  </a:ext>
                </a:extLst>
              </a:tr>
              <a:tr h="39782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Bekannte + Verwandte</a:t>
                      </a:r>
                    </a:p>
                  </a:txBody>
                  <a:tcPr marL="91805" marR="91805" marT="45903" marB="45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34 %</a:t>
                      </a:r>
                    </a:p>
                  </a:txBody>
                  <a:tcPr marL="91805" marR="91805" marT="45903" marB="45903"/>
                </a:tc>
                <a:extLst>
                  <a:ext uri="{0D108BD9-81ED-4DB2-BD59-A6C34878D82A}">
                    <a16:rowId xmlns:a16="http://schemas.microsoft.com/office/drawing/2014/main" val="646579479"/>
                  </a:ext>
                </a:extLst>
              </a:tr>
              <a:tr h="39782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Lehrer*innen + Schule</a:t>
                      </a:r>
                    </a:p>
                  </a:txBody>
                  <a:tcPr marL="91805" marR="91805" marT="45903" marB="45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35 %</a:t>
                      </a:r>
                    </a:p>
                  </a:txBody>
                  <a:tcPr marL="91805" marR="91805" marT="45903" marB="45903"/>
                </a:tc>
                <a:extLst>
                  <a:ext uri="{0D108BD9-81ED-4DB2-BD59-A6C34878D82A}">
                    <a16:rowId xmlns:a16="http://schemas.microsoft.com/office/drawing/2014/main" val="178457367"/>
                  </a:ext>
                </a:extLst>
              </a:tr>
              <a:tr h="39782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Das Internet</a:t>
                      </a:r>
                    </a:p>
                  </a:txBody>
                  <a:tcPr marL="91805" marR="91805" marT="45903" marB="45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41 %</a:t>
                      </a:r>
                    </a:p>
                  </a:txBody>
                  <a:tcPr marL="91805" marR="91805" marT="45903" marB="45903"/>
                </a:tc>
                <a:extLst>
                  <a:ext uri="{0D108BD9-81ED-4DB2-BD59-A6C34878D82A}">
                    <a16:rowId xmlns:a16="http://schemas.microsoft.com/office/drawing/2014/main" val="2616126989"/>
                  </a:ext>
                </a:extLst>
              </a:tr>
              <a:tr h="397822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Eltern</a:t>
                      </a:r>
                    </a:p>
                  </a:txBody>
                  <a:tcPr marL="91805" marR="91805" marT="45903" marB="45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67 %</a:t>
                      </a:r>
                    </a:p>
                  </a:txBody>
                  <a:tcPr marL="91805" marR="91805" marT="45903" marB="45903"/>
                </a:tc>
                <a:extLst>
                  <a:ext uri="{0D108BD9-81ED-4DB2-BD59-A6C34878D82A}">
                    <a16:rowId xmlns:a16="http://schemas.microsoft.com/office/drawing/2014/main" val="767113788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178286" y="5088193"/>
            <a:ext cx="7503443" cy="21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4" dirty="0"/>
              <a:t>Quelle: Ausbildungsperspektiven im zweiten Corona-Jahr, Eine repräsentative Befragung von Jugendlichen; 2021; </a:t>
            </a:r>
            <a:r>
              <a:rPr lang="de-DE" sz="904" dirty="0" err="1"/>
              <a:t>BertelsmannStiftung</a:t>
            </a:r>
            <a:endParaRPr lang="de-DE" sz="904" dirty="0"/>
          </a:p>
        </p:txBody>
      </p:sp>
    </p:spTree>
    <p:extLst>
      <p:ext uri="{BB962C8B-B14F-4D97-AF65-F5344CB8AC3E}">
        <p14:creationId xmlns:p14="http://schemas.microsoft.com/office/powerpoint/2010/main" val="122032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5428503" y="1957596"/>
            <a:ext cx="2864809" cy="3572081"/>
            <a:chOff x="7237409" y="1460628"/>
            <a:chExt cx="3819525" cy="4762500"/>
          </a:xfrm>
        </p:grpSpPr>
        <p:pic>
          <p:nvPicPr>
            <p:cNvPr id="6" name="Picture 2" descr="http://it.toonpool.com/user/857/files/messe_9329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7409" y="1460628"/>
              <a:ext cx="3819525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6"/>
            <p:cNvSpPr txBox="1"/>
            <p:nvPr/>
          </p:nvSpPr>
          <p:spPr>
            <a:xfrm>
              <a:off x="7420914" y="2278799"/>
              <a:ext cx="1588959" cy="457175"/>
            </a:xfrm>
            <a:prstGeom prst="rect">
              <a:avLst/>
            </a:prstGeom>
            <a:solidFill>
              <a:srgbClr val="FFFFCC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7" tIns="108007" rIns="108007" bIns="108007">
              <a:spAutoFit/>
            </a:bodyPr>
            <a:lstStyle/>
            <a:p>
              <a:pPr>
                <a:defRPr/>
              </a:pPr>
              <a:r>
                <a:rPr lang="de-DE" sz="90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Berufswahlmesse 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819586" y="2084467"/>
            <a:ext cx="3750360" cy="556946"/>
            <a:chOff x="143309" y="1993259"/>
            <a:chExt cx="5000191" cy="742552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143309" y="1993259"/>
              <a:ext cx="1648529" cy="742552"/>
            </a:xfrm>
            <a:prstGeom prst="ellipse">
              <a:avLst/>
            </a:prstGeom>
            <a:solidFill>
              <a:srgbClr val="D1D3D4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781" tIns="35246" rIns="67781" bIns="35246" anchor="ctr"/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85881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tabLst>
                  <a:tab pos="0" algn="l"/>
                  <a:tab pos="685881" algn="l"/>
                  <a:tab pos="1371761" algn="l"/>
                  <a:tab pos="2057643" algn="l"/>
                  <a:tab pos="2743523" algn="l"/>
                  <a:tab pos="3429404" algn="l"/>
                  <a:tab pos="4115285" algn="l"/>
                  <a:tab pos="4801166" algn="l"/>
                  <a:tab pos="5487047" algn="l"/>
                  <a:tab pos="6172927" algn="l"/>
                  <a:tab pos="6858808" algn="l"/>
                  <a:tab pos="7544690" algn="l"/>
                </a:tabLst>
                <a:defRPr/>
              </a:pPr>
              <a:r>
                <a:rPr lang="de-DE" altLang="de-DE" sz="1200" kern="0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miteinander </a:t>
              </a:r>
            </a:p>
            <a:p>
              <a:pPr algn="ctr" defTabSz="685881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tabLst>
                  <a:tab pos="0" algn="l"/>
                  <a:tab pos="685881" algn="l"/>
                  <a:tab pos="1371761" algn="l"/>
                  <a:tab pos="2057643" algn="l"/>
                  <a:tab pos="2743523" algn="l"/>
                  <a:tab pos="3429404" algn="l"/>
                  <a:tab pos="4115285" algn="l"/>
                  <a:tab pos="4801166" algn="l"/>
                  <a:tab pos="5487047" algn="l"/>
                  <a:tab pos="6172927" algn="l"/>
                  <a:tab pos="6858808" algn="l"/>
                  <a:tab pos="7544690" algn="l"/>
                </a:tabLst>
                <a:defRPr/>
              </a:pPr>
              <a:r>
                <a:rPr lang="de-DE" altLang="de-DE" sz="1200" kern="0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sprechen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896482" y="2006363"/>
              <a:ext cx="3247018" cy="71634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781" tIns="35246" rIns="67781" bIns="35246" anchor="ctr"/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 defTabSz="685881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tabLst>
                  <a:tab pos="0" algn="l"/>
                  <a:tab pos="685881" algn="l"/>
                  <a:tab pos="1371761" algn="l"/>
                  <a:tab pos="2057643" algn="l"/>
                  <a:tab pos="2743523" algn="l"/>
                  <a:tab pos="3429404" algn="l"/>
                  <a:tab pos="4115285" algn="l"/>
                  <a:tab pos="4801166" algn="l"/>
                  <a:tab pos="5487047" algn="l"/>
                  <a:tab pos="6172927" algn="l"/>
                  <a:tab pos="6858808" algn="l"/>
                  <a:tab pos="7544690" algn="l"/>
                </a:tabLst>
                <a:defRPr/>
              </a:pPr>
              <a:r>
                <a:rPr lang="de-DE" altLang="de-DE" sz="1200" kern="0" dirty="0">
                  <a:solidFill>
                    <a:srgbClr val="000000"/>
                  </a:solidFill>
                  <a:latin typeface="Arial"/>
                  <a:cs typeface="Lucida Sans Unicode" pitchFamily="34" charset="0"/>
                </a:rPr>
                <a:t>Interessen und Wünsche</a:t>
              </a:r>
              <a:br>
                <a:rPr lang="de-DE" altLang="de-DE" sz="1200" kern="0" dirty="0">
                  <a:solidFill>
                    <a:srgbClr val="000000"/>
                  </a:solidFill>
                  <a:latin typeface="Arial"/>
                  <a:cs typeface="Lucida Sans Unicode" pitchFamily="34" charset="0"/>
                </a:rPr>
              </a:br>
              <a:r>
                <a:rPr lang="de-DE" altLang="de-DE" sz="1200" kern="0" dirty="0">
                  <a:solidFill>
                    <a:srgbClr val="000000"/>
                  </a:solidFill>
                  <a:latin typeface="Arial"/>
                  <a:cs typeface="Lucida Sans Unicode" pitchFamily="34" charset="0"/>
                </a:rPr>
                <a:t>- eigene Berufswahl</a:t>
              </a:r>
            </a:p>
          </p:txBody>
        </p:sp>
      </p:grp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807585" y="3007140"/>
            <a:ext cx="1248471" cy="524863"/>
          </a:xfrm>
          <a:prstGeom prst="ellipse">
            <a:avLst/>
          </a:prstGeom>
          <a:solidFill>
            <a:srgbClr val="D1D3D4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7781" tIns="35246" rIns="67781" bIns="35246" anchor="ctr"/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88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>
                <a:tab pos="0" algn="l"/>
                <a:tab pos="685881" algn="l"/>
                <a:tab pos="1371761" algn="l"/>
                <a:tab pos="2057643" algn="l"/>
                <a:tab pos="2743523" algn="l"/>
                <a:tab pos="3429404" algn="l"/>
                <a:tab pos="4115285" algn="l"/>
                <a:tab pos="4801166" algn="l"/>
                <a:tab pos="5487047" algn="l"/>
                <a:tab pos="6172927" algn="l"/>
                <a:tab pos="6858808" algn="l"/>
                <a:tab pos="7544690" algn="l"/>
              </a:tabLst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vorschlagen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134542" y="2899165"/>
            <a:ext cx="2435404" cy="64499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781" tIns="35246" rIns="67781" bIns="35246" anchor="ctr"/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defTabSz="68588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>
                <a:tab pos="0" algn="l"/>
                <a:tab pos="685881" algn="l"/>
                <a:tab pos="1371761" algn="l"/>
                <a:tab pos="2057643" algn="l"/>
                <a:tab pos="2743523" algn="l"/>
                <a:tab pos="3429404" algn="l"/>
                <a:tab pos="4115285" algn="l"/>
                <a:tab pos="4801166" algn="l"/>
                <a:tab pos="5487047" algn="l"/>
                <a:tab pos="6172927" algn="l"/>
                <a:tab pos="6858808" algn="l"/>
                <a:tab pos="7544690" algn="l"/>
              </a:tabLst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Arial"/>
                <a:cs typeface="Lucida Sans Unicode" pitchFamily="34" charset="0"/>
              </a:rPr>
              <a:t>Sie kennen Ihr Kind am Besten!</a:t>
            </a: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819587" y="3896205"/>
            <a:ext cx="1236469" cy="532656"/>
          </a:xfrm>
          <a:prstGeom prst="ellipse">
            <a:avLst/>
          </a:prstGeom>
          <a:solidFill>
            <a:srgbClr val="FFFFFF">
              <a:lumMod val="85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7781" tIns="35246" rIns="67781" bIns="35246" anchor="ctr"/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88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>
                <a:tab pos="0" algn="l"/>
                <a:tab pos="685881" algn="l"/>
                <a:tab pos="1371761" algn="l"/>
                <a:tab pos="2057643" algn="l"/>
                <a:tab pos="2743523" algn="l"/>
                <a:tab pos="3429404" algn="l"/>
                <a:tab pos="4115285" algn="l"/>
                <a:tab pos="4801166" algn="l"/>
                <a:tab pos="5487047" algn="l"/>
                <a:tab pos="6172927" algn="l"/>
                <a:tab pos="6858808" algn="l"/>
                <a:tab pos="7544690" algn="l"/>
              </a:tabLst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gemeinsam</a:t>
            </a:r>
            <a:br>
              <a:rPr lang="de-DE" altLang="de-DE" sz="1050" kern="0" dirty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</a:br>
            <a:r>
              <a:rPr lang="de-DE" altLang="de-DE" sz="1200" kern="0" dirty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informieren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134542" y="3698958"/>
            <a:ext cx="2435404" cy="92715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781" tIns="35246" rIns="67781" bIns="35246" anchor="ctr"/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15216" indent="-215216" algn="just" defTabSz="68588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685881" algn="l"/>
                <a:tab pos="1371761" algn="l"/>
                <a:tab pos="2057643" algn="l"/>
                <a:tab pos="2743523" algn="l"/>
                <a:tab pos="3429404" algn="l"/>
                <a:tab pos="4115285" algn="l"/>
                <a:tab pos="4801166" algn="l"/>
                <a:tab pos="5487047" algn="l"/>
                <a:tab pos="6172927" algn="l"/>
                <a:tab pos="6858808" algn="l"/>
                <a:tab pos="7544690" algn="l"/>
              </a:tabLst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Arial"/>
                <a:cs typeface="Lucida Sans Unicode" pitchFamily="34" charset="0"/>
              </a:rPr>
              <a:t>Termin bei der Berufsberatung</a:t>
            </a:r>
          </a:p>
          <a:p>
            <a:pPr marL="215216" indent="-215216" algn="just" defTabSz="68588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685881" algn="l"/>
                <a:tab pos="1371761" algn="l"/>
                <a:tab pos="2057643" algn="l"/>
                <a:tab pos="2743523" algn="l"/>
                <a:tab pos="3429404" algn="l"/>
                <a:tab pos="4115285" algn="l"/>
                <a:tab pos="4801166" algn="l"/>
                <a:tab pos="5487047" algn="l"/>
                <a:tab pos="6172927" algn="l"/>
                <a:tab pos="6858808" algn="l"/>
                <a:tab pos="7544690" algn="l"/>
              </a:tabLst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Arial"/>
                <a:cs typeface="Lucida Sans Unicode" pitchFamily="34" charset="0"/>
              </a:rPr>
              <a:t>Messebesuche</a:t>
            </a:r>
          </a:p>
          <a:p>
            <a:pPr marL="215216" indent="-215216" algn="just" defTabSz="68588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685881" algn="l"/>
                <a:tab pos="1371761" algn="l"/>
                <a:tab pos="2057643" algn="l"/>
                <a:tab pos="2743523" algn="l"/>
                <a:tab pos="3429404" algn="l"/>
                <a:tab pos="4115285" algn="l"/>
                <a:tab pos="4801166" algn="l"/>
                <a:tab pos="5487047" algn="l"/>
                <a:tab pos="6172927" algn="l"/>
                <a:tab pos="6858808" algn="l"/>
                <a:tab pos="7544690" algn="l"/>
              </a:tabLst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Arial"/>
                <a:cs typeface="Lucida Sans Unicode" pitchFamily="34" charset="0"/>
              </a:rPr>
              <a:t>Medienangebote nutzen</a:t>
            </a: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819587" y="4818377"/>
            <a:ext cx="1236469" cy="493075"/>
          </a:xfrm>
          <a:prstGeom prst="ellipse">
            <a:avLst/>
          </a:prstGeom>
          <a:solidFill>
            <a:srgbClr val="FFFFFF">
              <a:lumMod val="85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7781" tIns="35246" rIns="67781" bIns="35246" anchor="ctr"/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88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>
                <a:tab pos="0" algn="l"/>
                <a:tab pos="685881" algn="l"/>
                <a:tab pos="1371761" algn="l"/>
                <a:tab pos="2057643" algn="l"/>
                <a:tab pos="2743523" algn="l"/>
                <a:tab pos="3429404" algn="l"/>
                <a:tab pos="4115285" algn="l"/>
                <a:tab pos="4801166" algn="l"/>
                <a:tab pos="5487047" algn="l"/>
                <a:tab pos="6172927" algn="l"/>
                <a:tab pos="6858808" algn="l"/>
                <a:tab pos="7544690" algn="l"/>
              </a:tabLst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unterstützen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134542" y="4785789"/>
            <a:ext cx="2435404" cy="55825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781" tIns="35246" rIns="67781" bIns="35246" anchor="ctr"/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defTabSz="68588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>
                <a:tab pos="0" algn="l"/>
                <a:tab pos="685881" algn="l"/>
                <a:tab pos="1371761" algn="l"/>
                <a:tab pos="2057643" algn="l"/>
                <a:tab pos="2743523" algn="l"/>
                <a:tab pos="3429404" algn="l"/>
                <a:tab pos="4115285" algn="l"/>
                <a:tab pos="4801166" algn="l"/>
                <a:tab pos="5487047" algn="l"/>
                <a:tab pos="6172927" algn="l"/>
                <a:tab pos="6858808" algn="l"/>
                <a:tab pos="7544690" algn="l"/>
              </a:tabLst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Arial"/>
                <a:cs typeface="Lucida Sans Unicode" pitchFamily="34" charset="0"/>
              </a:rPr>
              <a:t>Bewerbungsunterlagen </a:t>
            </a:r>
          </a:p>
          <a:p>
            <a:pPr algn="just" defTabSz="68588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>
                <a:tab pos="0" algn="l"/>
                <a:tab pos="685881" algn="l"/>
                <a:tab pos="1371761" algn="l"/>
                <a:tab pos="2057643" algn="l"/>
                <a:tab pos="2743523" algn="l"/>
                <a:tab pos="3429404" algn="l"/>
                <a:tab pos="4115285" algn="l"/>
                <a:tab pos="4801166" algn="l"/>
                <a:tab pos="5487047" algn="l"/>
                <a:tab pos="6172927" algn="l"/>
                <a:tab pos="6858808" algn="l"/>
                <a:tab pos="7544690" algn="l"/>
              </a:tabLst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Arial"/>
                <a:cs typeface="Lucida Sans Unicode" pitchFamily="34" charset="0"/>
              </a:rPr>
              <a:t>Suche von Praktika/Ausbildung </a:t>
            </a:r>
          </a:p>
          <a:p>
            <a:pPr algn="just" defTabSz="68588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>
                <a:tab pos="0" algn="l"/>
                <a:tab pos="685881" algn="l"/>
                <a:tab pos="1371761" algn="l"/>
                <a:tab pos="2057643" algn="l"/>
                <a:tab pos="2743523" algn="l"/>
                <a:tab pos="3429404" algn="l"/>
                <a:tab pos="4115285" algn="l"/>
                <a:tab pos="4801166" algn="l"/>
                <a:tab pos="5487047" algn="l"/>
                <a:tab pos="6172927" algn="l"/>
                <a:tab pos="6858808" algn="l"/>
                <a:tab pos="7544690" algn="l"/>
              </a:tabLst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Arial"/>
                <a:cs typeface="Lucida Sans Unicode" pitchFamily="34" charset="0"/>
              </a:rPr>
              <a:t>Sprechen Sie über Absagen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13130DE-2C4E-4979-B4DF-D3F8049C9327}"/>
              </a:ext>
            </a:extLst>
          </p:cNvPr>
          <p:cNvSpPr txBox="1"/>
          <p:nvPr/>
        </p:nvSpPr>
        <p:spPr>
          <a:xfrm>
            <a:off x="635724" y="661851"/>
            <a:ext cx="801899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Eltern und ihre Rolle im Berufswahlprozess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9AC9AAD-E5D5-4CA3-B98F-888DF3AA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93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21" name="Rectangle 13"/>
          <p:cNvSpPr>
            <a:spLocks noGrp="1" noChangeArrowheads="1"/>
          </p:cNvSpPr>
          <p:nvPr>
            <p:ph type="title"/>
          </p:nvPr>
        </p:nvSpPr>
        <p:spPr>
          <a:xfrm>
            <a:off x="587811" y="586297"/>
            <a:ext cx="7720013" cy="621416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Wege nach dem Hauptschulabschluss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6943725" y="6660994"/>
            <a:ext cx="1189038" cy="3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10" rIns="91412" bIns="45710"/>
          <a:lstStyle/>
          <a:p>
            <a:pPr algn="r" defTabSz="917575" eaLnBrk="0" hangingPunct="0">
              <a:lnSpc>
                <a:spcPct val="100000"/>
              </a:lnSpc>
              <a:spcBef>
                <a:spcPct val="0"/>
              </a:spcBef>
            </a:pPr>
            <a:endParaRPr lang="de-DE" sz="1000" dirty="0">
              <a:solidFill>
                <a:srgbClr val="777777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3702" y="5918191"/>
            <a:ext cx="8610600" cy="431917"/>
          </a:xfrm>
          <a:prstGeom prst="rect">
            <a:avLst/>
          </a:prstGeom>
          <a:gradFill>
            <a:gsLst>
              <a:gs pos="100000">
                <a:srgbClr val="FFC000"/>
              </a:gs>
              <a:gs pos="100000">
                <a:srgbClr val="92D050"/>
              </a:gs>
              <a:gs pos="1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algn="ctr" eaLnBrk="0" hangingPunct="0">
              <a:spcBef>
                <a:spcPct val="50000"/>
              </a:spcBef>
            </a:pPr>
            <a:r>
              <a:rPr lang="de-DE" sz="2800" b="1" dirty="0"/>
              <a:t>Hauptschulabschluss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92519" y="4612698"/>
            <a:ext cx="1753799" cy="1151733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>
                  <a:alpha val="60001"/>
                </a:srgb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1" dirty="0"/>
              <a:t>AV Dual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825506" y="4612698"/>
            <a:ext cx="1258888" cy="1151733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>
                  <a:alpha val="60001"/>
                </a:srgb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  <a:spcBef>
                <a:spcPts val="0"/>
              </a:spcBef>
            </a:pPr>
            <a:r>
              <a:rPr lang="de-DE" sz="1400" b="1" dirty="0"/>
              <a:t> 1-jährige BFS </a:t>
            </a:r>
            <a:br>
              <a:rPr lang="de-DE" sz="1400" b="1" dirty="0"/>
            </a:br>
            <a:r>
              <a:rPr lang="de-DE" sz="1000" b="1" dirty="0"/>
              <a:t>= 1. Lehrjahr in </a:t>
            </a:r>
          </a:p>
          <a:p>
            <a:pPr algn="ctr" eaLnBrk="0" hangingPunct="0">
              <a:lnSpc>
                <a:spcPct val="150000"/>
              </a:lnSpc>
              <a:spcBef>
                <a:spcPts val="0"/>
              </a:spcBef>
            </a:pPr>
            <a:r>
              <a:rPr lang="de-DE" sz="1000" b="1" dirty="0"/>
              <a:t>Handwerksberufen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</a:pPr>
            <a:r>
              <a:rPr lang="de-DE" sz="1000" b="1" dirty="0"/>
              <a:t>(in der Regel 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</a:pPr>
            <a:r>
              <a:rPr lang="de-DE" sz="1000" b="1" dirty="0"/>
              <a:t>Vorvertrag nötig)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438837" y="4611109"/>
            <a:ext cx="1258888" cy="1151734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>
                  <a:alpha val="60001"/>
                </a:srgb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400" b="1" dirty="0"/>
              <a:t>Freiwilligen-</a:t>
            </a:r>
          </a:p>
          <a:p>
            <a:pPr algn="ctr" eaLnBrk="0" hangingPunct="0"/>
            <a:r>
              <a:rPr lang="de-DE" sz="1400" b="1" dirty="0"/>
              <a:t>dienste: </a:t>
            </a:r>
          </a:p>
          <a:p>
            <a:pPr algn="ctr" eaLnBrk="0" hangingPunct="0"/>
            <a:r>
              <a:rPr lang="de-DE" sz="1200" b="1" dirty="0"/>
              <a:t>FSJ / FÖJ / </a:t>
            </a:r>
          </a:p>
          <a:p>
            <a:pPr algn="ctr" eaLnBrk="0" hangingPunct="0"/>
            <a:r>
              <a:rPr lang="de-DE" sz="1200" b="1" dirty="0"/>
              <a:t>BFD 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306095" y="5430825"/>
            <a:ext cx="2590800" cy="336783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10000">
                <a:schemeClr val="bg1"/>
              </a:gs>
              <a:gs pos="100000">
                <a:srgbClr val="76BAE0">
                  <a:alpha val="60001"/>
                </a:srgb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500" b="1" dirty="0"/>
              <a:t>Weiterführende Schulen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714099" y="4373474"/>
            <a:ext cx="1187450" cy="900736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>
                  <a:alpha val="60001"/>
                </a:srgb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400" b="1" dirty="0"/>
              <a:t>Werkreal-</a:t>
            </a:r>
          </a:p>
          <a:p>
            <a:pPr algn="ctr" eaLnBrk="0" hangingPunct="0"/>
            <a:r>
              <a:rPr lang="de-DE" sz="1400" b="1" dirty="0"/>
              <a:t>schule 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408738" y="3472739"/>
            <a:ext cx="1187450" cy="1801471"/>
          </a:xfrm>
          <a:prstGeom prst="rect">
            <a:avLst/>
          </a:prstGeom>
          <a:gradFill flip="none" rotWithShape="1">
            <a:gsLst>
              <a:gs pos="10000">
                <a:srgbClr val="FFFAEA"/>
              </a:gs>
              <a:gs pos="100000">
                <a:srgbClr val="FFC000"/>
              </a:gs>
              <a:gs pos="100000">
                <a:schemeClr val="bg1"/>
              </a:gs>
              <a:gs pos="100000">
                <a:srgbClr val="76BAE0">
                  <a:alpha val="60001"/>
                </a:srgb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1" dirty="0"/>
              <a:t>2-jährige </a:t>
            </a:r>
          </a:p>
          <a:p>
            <a:pPr algn="ctr" eaLnBrk="0" hangingPunct="0"/>
            <a:r>
              <a:rPr lang="de-DE" sz="1600" b="1" dirty="0"/>
              <a:t>BFS 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408738" y="2818174"/>
            <a:ext cx="2438400" cy="838780"/>
          </a:xfrm>
          <a:prstGeom prst="ellipse">
            <a:avLst/>
          </a:prstGeom>
          <a:gradFill rotWithShape="0">
            <a:gsLst>
              <a:gs pos="10000">
                <a:schemeClr val="bg1"/>
              </a:gs>
              <a:gs pos="100000">
                <a:srgbClr val="FF0000"/>
              </a:gs>
              <a:gs pos="100000">
                <a:srgbClr val="6ADED0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de-DE" sz="1600" b="1" dirty="0">
                <a:solidFill>
                  <a:srgbClr val="005024"/>
                </a:solidFill>
              </a:rPr>
              <a:t>Mittlere Reife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8084" y="2498651"/>
            <a:ext cx="5834063" cy="824541"/>
          </a:xfrm>
          <a:prstGeom prst="rect">
            <a:avLst/>
          </a:prstGeom>
          <a:gradFill flip="none" rotWithShape="1">
            <a:gsLst>
              <a:gs pos="10000">
                <a:srgbClr val="F5FBF0"/>
              </a:gs>
              <a:gs pos="100000">
                <a:srgbClr val="92D050"/>
              </a:gs>
              <a:gs pos="100000">
                <a:schemeClr val="bg1"/>
              </a:gs>
              <a:gs pos="100000">
                <a:srgbClr val="76BAE0">
                  <a:alpha val="60001"/>
                </a:srgb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de-DE" sz="3200" b="1" dirty="0">
                <a:solidFill>
                  <a:srgbClr val="005024"/>
                </a:solidFill>
              </a:rPr>
              <a:t>Ausbildung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08084" y="2096074"/>
            <a:ext cx="5834063" cy="39715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rgbClr val="FF0000"/>
              </a:gs>
              <a:gs pos="100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de-DE" sz="1400" b="1" dirty="0"/>
              <a:t>Mittlere Reife durch 9 + 3 Modell möglich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12022" y="1598875"/>
            <a:ext cx="2482850" cy="48497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40000">
                <a:srgbClr val="FFC000">
                  <a:lumMod val="65000"/>
                  <a:lumOff val="35000"/>
                </a:srgbClr>
              </a:gs>
              <a:gs pos="100000">
                <a:srgbClr val="76BAE0"/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54800" bIns="0" anchor="ctr" anchorCtr="1"/>
          <a:lstStyle/>
          <a:p>
            <a:pPr algn="ctr" eaLnBrk="0" hangingPunct="0">
              <a:spcBef>
                <a:spcPts val="600"/>
              </a:spcBef>
            </a:pPr>
            <a:r>
              <a:rPr lang="de-DE" sz="1200" b="1" dirty="0"/>
              <a:t>Weiterbildung: </a:t>
            </a:r>
          </a:p>
          <a:p>
            <a:pPr algn="ctr" eaLnBrk="0" hangingPunct="0">
              <a:spcBef>
                <a:spcPts val="600"/>
              </a:spcBef>
            </a:pPr>
            <a:r>
              <a:rPr lang="de-DE" sz="1100" dirty="0"/>
              <a:t>Techniker, Meister, Betriebswirt…</a:t>
            </a:r>
          </a:p>
          <a:p>
            <a:pPr algn="ctr" eaLnBrk="0" hangingPunct="0"/>
            <a:endParaRPr lang="de-DE" sz="1100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519384" y="1609508"/>
            <a:ext cx="2415533" cy="31414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600" b="1" dirty="0"/>
              <a:t>Weiterführende Schule</a:t>
            </a:r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H="1" flipV="1">
            <a:off x="419101" y="4870643"/>
            <a:ext cx="9525" cy="1143791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Gerade Verbindung mit Pfeil 25"/>
          <p:cNvCxnSpPr/>
          <p:nvPr/>
        </p:nvCxnSpPr>
        <p:spPr bwMode="auto">
          <a:xfrm flipV="1">
            <a:off x="447675" y="3507626"/>
            <a:ext cx="57150" cy="24591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2212" name="Gerade Verbindung mit Pfeil 222211"/>
          <p:cNvCxnSpPr/>
          <p:nvPr/>
        </p:nvCxnSpPr>
        <p:spPr bwMode="auto">
          <a:xfrm flipV="1">
            <a:off x="476250" y="3323193"/>
            <a:ext cx="14287" cy="255986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2217" name="Gerade Verbindung mit Pfeil 222216"/>
          <p:cNvCxnSpPr/>
          <p:nvPr/>
        </p:nvCxnSpPr>
        <p:spPr bwMode="auto">
          <a:xfrm flipV="1">
            <a:off x="1562980" y="3323193"/>
            <a:ext cx="0" cy="127993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Gerade Verbindung mit Pfeil 50"/>
          <p:cNvCxnSpPr/>
          <p:nvPr/>
        </p:nvCxnSpPr>
        <p:spPr bwMode="auto">
          <a:xfrm flipV="1">
            <a:off x="3454950" y="3332764"/>
            <a:ext cx="0" cy="127993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Gerade Verbindung mit Pfeil 51"/>
          <p:cNvCxnSpPr/>
          <p:nvPr/>
        </p:nvCxnSpPr>
        <p:spPr bwMode="auto">
          <a:xfrm flipV="1">
            <a:off x="5036382" y="3323193"/>
            <a:ext cx="0" cy="127993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Gerade Verbindung mit Pfeil 52"/>
          <p:cNvCxnSpPr/>
          <p:nvPr/>
        </p:nvCxnSpPr>
        <p:spPr bwMode="auto">
          <a:xfrm flipV="1">
            <a:off x="7601495" y="1923657"/>
            <a:ext cx="0" cy="9051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Gerade Verbindung mit Pfeil 57"/>
          <p:cNvCxnSpPr>
            <a:stCxn id="15" idx="1"/>
          </p:cNvCxnSpPr>
          <p:nvPr/>
        </p:nvCxnSpPr>
        <p:spPr bwMode="auto">
          <a:xfrm flipH="1" flipV="1">
            <a:off x="6157796" y="2692797"/>
            <a:ext cx="608037" cy="24821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95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21" name="Rectangle 13"/>
          <p:cNvSpPr>
            <a:spLocks noGrp="1" noChangeArrowheads="1"/>
          </p:cNvSpPr>
          <p:nvPr>
            <p:ph type="title"/>
          </p:nvPr>
        </p:nvSpPr>
        <p:spPr>
          <a:xfrm>
            <a:off x="783431" y="542312"/>
            <a:ext cx="7720013" cy="604143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Wege nach der Mittleren Reife</a:t>
            </a:r>
          </a:p>
        </p:txBody>
      </p:sp>
      <p:sp>
        <p:nvSpPr>
          <p:cNvPr id="29" name="Line 2"/>
          <p:cNvSpPr>
            <a:spLocks noChangeShapeType="1"/>
          </p:cNvSpPr>
          <p:nvPr/>
        </p:nvSpPr>
        <p:spPr bwMode="auto">
          <a:xfrm flipV="1">
            <a:off x="2987675" y="3363063"/>
            <a:ext cx="0" cy="16569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680871" y="3984205"/>
            <a:ext cx="638795" cy="698983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BK II</a:t>
            </a: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 flipV="1">
            <a:off x="4643438" y="3353532"/>
            <a:ext cx="0" cy="16569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323851" y="2440087"/>
            <a:ext cx="5040313" cy="915033"/>
          </a:xfrm>
          <a:prstGeom prst="rect">
            <a:avLst/>
          </a:prstGeom>
          <a:gradFill rotWithShape="0">
            <a:gsLst>
              <a:gs pos="100000">
                <a:srgbClr val="92D050"/>
              </a:gs>
              <a:gs pos="10000">
                <a:schemeClr val="bg1"/>
              </a:gs>
              <a:gs pos="100000">
                <a:srgbClr val="6ADED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Ausbildung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gewünschte und alternative Berufe</a:t>
            </a: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 flipH="1" flipV="1">
            <a:off x="1323975" y="3374183"/>
            <a:ext cx="9525" cy="135348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7721600" y="2822940"/>
            <a:ext cx="1143000" cy="533769"/>
          </a:xfrm>
          <a:prstGeom prst="ellipse">
            <a:avLst/>
          </a:prstGeom>
          <a:gradFill rotWithShape="0">
            <a:gsLst>
              <a:gs pos="100000">
                <a:srgbClr val="FF0000"/>
              </a:gs>
              <a:gs pos="10000">
                <a:schemeClr val="bg1"/>
              </a:gs>
              <a:gs pos="100000">
                <a:srgbClr val="6ADED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Abitur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322263" y="5931639"/>
            <a:ext cx="8642350" cy="415996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Mittlere Reife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2268538" y="4369940"/>
            <a:ext cx="1439862" cy="1259758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lvl="0" algn="ctr" eaLnBrk="0" hangingPunct="0">
              <a:lnSpc>
                <a:spcPct val="150000"/>
              </a:lnSpc>
              <a:spcBef>
                <a:spcPts val="0"/>
              </a:spcBef>
            </a:pPr>
            <a:r>
              <a:rPr lang="de-DE" sz="1400" b="1">
                <a:solidFill>
                  <a:srgbClr val="000000"/>
                </a:solidFill>
              </a:rPr>
              <a:t>1-jährige BFS 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000" b="1">
                <a:solidFill>
                  <a:srgbClr val="000000"/>
                </a:solidFill>
              </a:rPr>
              <a:t>= 1. Lehrjahr in </a:t>
            </a:r>
          </a:p>
          <a:p>
            <a:pPr lvl="0" algn="ctr" eaLnBrk="0" hangingPunct="0">
              <a:lnSpc>
                <a:spcPct val="150000"/>
              </a:lnSpc>
              <a:spcBef>
                <a:spcPts val="0"/>
              </a:spcBef>
            </a:pPr>
            <a:r>
              <a:rPr lang="de-DE" sz="1000" b="1">
                <a:solidFill>
                  <a:srgbClr val="000000"/>
                </a:solidFill>
              </a:rPr>
              <a:t>Handwerksberufen</a:t>
            </a:r>
          </a:p>
          <a:p>
            <a:pPr lvl="0" algn="ctr" eaLnBrk="0" hangingPunct="0">
              <a:lnSpc>
                <a:spcPct val="100000"/>
              </a:lnSpc>
              <a:spcBef>
                <a:spcPts val="0"/>
              </a:spcBef>
            </a:pPr>
            <a:r>
              <a:rPr lang="de-DE" sz="1000" b="1">
                <a:solidFill>
                  <a:srgbClr val="000000"/>
                </a:solidFill>
              </a:rPr>
              <a:t>(in der Regel </a:t>
            </a:r>
          </a:p>
          <a:p>
            <a:pPr lvl="0" algn="ctr" eaLnBrk="0" hangingPunct="0">
              <a:lnSpc>
                <a:spcPct val="100000"/>
              </a:lnSpc>
              <a:spcBef>
                <a:spcPts val="0"/>
              </a:spcBef>
            </a:pPr>
            <a:r>
              <a:rPr lang="de-DE" sz="1000" b="1">
                <a:solidFill>
                  <a:srgbClr val="000000"/>
                </a:solidFill>
              </a:rPr>
              <a:t>Vorvertrag nötig)</a:t>
            </a:r>
            <a:endParaRPr lang="de-DE" sz="1000" b="1" dirty="0">
              <a:solidFill>
                <a:srgbClr val="000000"/>
              </a:solidFill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5680870" y="4693822"/>
            <a:ext cx="638795" cy="688349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/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BK I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7664450" y="3405955"/>
            <a:ext cx="1258888" cy="1982318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Gymnasium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680871" y="5388273"/>
            <a:ext cx="3266280" cy="376423"/>
          </a:xfrm>
          <a:prstGeom prst="rect">
            <a:avLst/>
          </a:prstGeom>
          <a:gradFill flip="none" rotWithShape="1">
            <a:gsLst>
              <a:gs pos="100000">
                <a:srgbClr val="FF0000"/>
              </a:gs>
              <a:gs pos="10000">
                <a:schemeClr val="bg1"/>
              </a:gs>
              <a:gs pos="100000">
                <a:srgbClr val="76BAE0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Weiterführende Schulen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13569" y="4361388"/>
            <a:ext cx="1439862" cy="1259759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 Dual </a:t>
            </a:r>
          </a:p>
        </p:txBody>
      </p:sp>
      <p:cxnSp>
        <p:nvCxnSpPr>
          <p:cNvPr id="48" name="AutoShape 15"/>
          <p:cNvCxnSpPr>
            <a:cxnSpLocks noChangeShapeType="1"/>
            <a:stCxn id="42" idx="0"/>
            <a:endCxn id="55" idx="4"/>
          </p:cNvCxnSpPr>
          <p:nvPr/>
        </p:nvCxnSpPr>
        <p:spPr bwMode="auto">
          <a:xfrm flipV="1">
            <a:off x="6000268" y="3372595"/>
            <a:ext cx="511657" cy="1321227"/>
          </a:xfrm>
          <a:prstGeom prst="straightConnector1">
            <a:avLst/>
          </a:prstGeom>
          <a:noFill/>
          <a:ln w="12700">
            <a:noFill/>
            <a:round/>
            <a:headEnd/>
            <a:tailEnd type="triangle" w="med" len="med"/>
          </a:ln>
        </p:spPr>
      </p:cxn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6319666" y="3984205"/>
            <a:ext cx="880842" cy="1397967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BK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2-jährig</a:t>
            </a:r>
            <a:endParaRPr kumimoji="0" lang="de-DE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Oval 21"/>
          <p:cNvSpPr>
            <a:spLocks noChangeArrowheads="1"/>
          </p:cNvSpPr>
          <p:nvPr/>
        </p:nvSpPr>
        <p:spPr bwMode="auto">
          <a:xfrm>
            <a:off x="5940425" y="2838826"/>
            <a:ext cx="1143000" cy="533769"/>
          </a:xfrm>
          <a:prstGeom prst="ellipse">
            <a:avLst/>
          </a:prstGeom>
          <a:gradFill rotWithShape="0">
            <a:gsLst>
              <a:gs pos="100000">
                <a:srgbClr val="FF0000"/>
              </a:gs>
              <a:gs pos="10000">
                <a:schemeClr val="bg1"/>
              </a:gs>
              <a:gs pos="100000">
                <a:srgbClr val="6ADED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FH-Reife</a:t>
            </a: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924301" y="4380573"/>
            <a:ext cx="1439863" cy="1259758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">
                <a:schemeClr val="bg1"/>
              </a:gs>
              <a:gs pos="100000">
                <a:srgbClr val="76BAE0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lvl="0" algn="ctr" eaLnBrk="0" hangingPunct="0"/>
            <a:r>
              <a:rPr lang="de-DE" sz="1400" b="1" dirty="0">
                <a:solidFill>
                  <a:srgbClr val="000000"/>
                </a:solidFill>
              </a:rPr>
              <a:t>Freiwilligen-</a:t>
            </a:r>
          </a:p>
          <a:p>
            <a:pPr lvl="0" algn="ctr" eaLnBrk="0" hangingPunct="0"/>
            <a:r>
              <a:rPr lang="de-DE" sz="1400" b="1" dirty="0">
                <a:solidFill>
                  <a:srgbClr val="000000"/>
                </a:solidFill>
              </a:rPr>
              <a:t>dienste: </a:t>
            </a:r>
          </a:p>
          <a:p>
            <a:pPr lvl="0" algn="ctr" eaLnBrk="0" hangingPunct="0"/>
            <a:r>
              <a:rPr lang="de-DE" sz="1200" b="1" dirty="0">
                <a:solidFill>
                  <a:srgbClr val="000000"/>
                </a:solidFill>
              </a:rPr>
              <a:t>FSJ / FÖJ / </a:t>
            </a:r>
          </a:p>
          <a:p>
            <a:pPr lvl="0" algn="ctr" eaLnBrk="0" hangingPunct="0"/>
            <a:r>
              <a:rPr lang="de-DE" sz="1200" b="1" dirty="0">
                <a:solidFill>
                  <a:srgbClr val="000000"/>
                </a:solidFill>
              </a:rPr>
              <a:t>BFD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732588" y="1637414"/>
            <a:ext cx="1511300" cy="1001069"/>
            <a:chOff x="4241" y="934"/>
            <a:chExt cx="952" cy="535"/>
          </a:xfrm>
        </p:grpSpPr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4241" y="934"/>
              <a:ext cx="952" cy="181"/>
            </a:xfrm>
            <a:prstGeom prst="rect">
              <a:avLst/>
            </a:prstGeom>
            <a:solidFill>
              <a:srgbClr val="92D050">
                <a:alpha val="58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Studium</a:t>
              </a:r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 flipV="1">
              <a:off x="4692" y="1110"/>
              <a:ext cx="2" cy="3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2881313" y="1933325"/>
            <a:ext cx="2482850" cy="468636"/>
          </a:xfrm>
          <a:prstGeom prst="rect">
            <a:avLst/>
          </a:prstGeom>
          <a:gradFill flip="none" rotWithShape="1">
            <a:gsLst>
              <a:gs pos="8000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tIns="154800" bIns="0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Erwerb der FH-Reife o.</a:t>
            </a:r>
            <a:b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d. Abiturs nach einer Ausbildung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1" name="AutoShape 28"/>
          <p:cNvCxnSpPr>
            <a:cxnSpLocks noChangeShapeType="1"/>
            <a:stCxn id="60" idx="0"/>
            <a:endCxn id="58" idx="1"/>
          </p:cNvCxnSpPr>
          <p:nvPr/>
        </p:nvCxnSpPr>
        <p:spPr bwMode="auto">
          <a:xfrm rot="5400000" flipH="1" flipV="1">
            <a:off x="5364378" y="565115"/>
            <a:ext cx="126571" cy="2609850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323850" y="1933325"/>
            <a:ext cx="2482850" cy="468636"/>
          </a:xfrm>
          <a:prstGeom prst="rect">
            <a:avLst/>
          </a:prstGeom>
          <a:gradFill flip="none" rotWithShape="1">
            <a:gsLst>
              <a:gs pos="8000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tIns="154800" bIns="0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Weiterbildung: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Techniker, Meister, Betriebswirt…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73" name="Gerade Verbindung 72"/>
          <p:cNvCxnSpPr>
            <a:stCxn id="39" idx="0"/>
          </p:cNvCxnSpPr>
          <p:nvPr/>
        </p:nvCxnSpPr>
        <p:spPr bwMode="auto">
          <a:xfrm flipV="1">
            <a:off x="8293101" y="2640251"/>
            <a:ext cx="3175" cy="182689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73"/>
          <p:cNvCxnSpPr/>
          <p:nvPr/>
        </p:nvCxnSpPr>
        <p:spPr bwMode="auto">
          <a:xfrm flipV="1">
            <a:off x="6511926" y="2649783"/>
            <a:ext cx="3175" cy="182689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Line 4"/>
          <p:cNvSpPr>
            <a:spLocks noChangeShapeType="1"/>
          </p:cNvSpPr>
          <p:nvPr/>
        </p:nvSpPr>
        <p:spPr bwMode="auto">
          <a:xfrm flipH="1" flipV="1">
            <a:off x="5364162" y="2649782"/>
            <a:ext cx="2932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 flipH="1" flipV="1">
            <a:off x="492126" y="3372595"/>
            <a:ext cx="0" cy="248749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935" y="534971"/>
            <a:ext cx="7632000" cy="540156"/>
          </a:xfrm>
        </p:spPr>
        <p:txBody>
          <a:bodyPr/>
          <a:lstStyle/>
          <a:p>
            <a:r>
              <a:rPr lang="de-DE" sz="3200" dirty="0"/>
              <a:t>Checkliste</a:t>
            </a:r>
            <a:r>
              <a:rPr lang="de-DE" sz="2410" dirty="0"/>
              <a:t>   „Schule </a:t>
            </a:r>
            <a:br>
              <a:rPr lang="de-DE" sz="2410" dirty="0"/>
            </a:br>
            <a:r>
              <a:rPr lang="de-DE" sz="2410" dirty="0"/>
              <a:t>		                  …oder Ausbildung ?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636921" y="2071083"/>
            <a:ext cx="7755810" cy="1634434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weiterer Schulabschluss ist für mich geeignet, weil…</a:t>
            </a:r>
          </a:p>
          <a:p>
            <a:pPr marL="482358" lvl="1" indent="-215170">
              <a:buClrTx/>
              <a:buSzPct val="150000"/>
              <a:buFont typeface="Courier New" panose="02070309020205020404" pitchFamily="49" charset="0"/>
              <a:buChar char="o"/>
            </a:pPr>
            <a:r>
              <a:rPr lang="de-DE" sz="1349" dirty="0">
                <a:latin typeface="Calibri" panose="020F0502020204030204" pitchFamily="34" charset="0"/>
                <a:cs typeface="Calibri" panose="020F0502020204030204" pitchFamily="34" charset="0"/>
              </a:rPr>
              <a:t>ich gerne lerne und gute Noten in der Schule habe.</a:t>
            </a:r>
          </a:p>
          <a:p>
            <a:pPr marL="482358" lvl="1" indent="-215170">
              <a:buClrTx/>
              <a:buSzPct val="150000"/>
              <a:buFont typeface="Courier New" panose="02070309020205020404" pitchFamily="49" charset="0"/>
              <a:buChar char="o"/>
            </a:pPr>
            <a:r>
              <a:rPr lang="de-DE" sz="1349" dirty="0">
                <a:latin typeface="Calibri" panose="020F0502020204030204" pitchFamily="34" charset="0"/>
                <a:cs typeface="Calibri" panose="020F0502020204030204" pitchFamily="34" charset="0"/>
              </a:rPr>
              <a:t>ich einen höheren Schulabschluss erlangen möchte. Wenn ich zuerst eine Ausbildung mache, fehlt mir danach die Motivation nochmal zur Schule zu gehen.</a:t>
            </a:r>
          </a:p>
          <a:p>
            <a:pPr marL="482358" lvl="1" indent="-215170">
              <a:buClrTx/>
              <a:buSzPct val="150000"/>
              <a:buFont typeface="Courier New" panose="02070309020205020404" pitchFamily="49" charset="0"/>
              <a:buChar char="o"/>
            </a:pPr>
            <a:r>
              <a:rPr lang="de-DE" sz="1349" dirty="0">
                <a:latin typeface="Calibri" panose="020F0502020204030204" pitchFamily="34" charset="0"/>
                <a:cs typeface="Calibri" panose="020F0502020204030204" pitchFamily="34" charset="0"/>
              </a:rPr>
              <a:t>für die Ausbildung in meinem Wunschberuf ein höherer Abschluss erforderlich ist.</a:t>
            </a:r>
          </a:p>
          <a:p>
            <a:pPr marL="482358" lvl="1" indent="-215170">
              <a:buSzPct val="150000"/>
              <a:buFont typeface="Courier New" panose="02070309020205020404" pitchFamily="49" charset="0"/>
              <a:buChar char="o"/>
            </a:pPr>
            <a:r>
              <a:rPr lang="de-DE" sz="1349" dirty="0">
                <a:latin typeface="Calibri" panose="020F0502020204030204" pitchFamily="34" charset="0"/>
                <a:cs typeface="Calibri" panose="020F0502020204030204" pitchFamily="34" charset="0"/>
              </a:rPr>
              <a:t>ich mit wenig Geld auskomme und/oder weiterhin von meinen Eltern unterstützt werde. Denn wenn ich weiter zur Schule gehe, verdiene ich erstmal kein Geld. </a:t>
            </a:r>
          </a:p>
          <a:p>
            <a:pPr marL="482358" lvl="1" indent="-215170">
              <a:buSzPct val="150000"/>
              <a:buFont typeface="Courier New" panose="02070309020205020404" pitchFamily="49" charset="0"/>
              <a:buChar char="o"/>
            </a:pPr>
            <a:endParaRPr lang="de-DE" sz="134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636921" y="4281338"/>
            <a:ext cx="7755811" cy="1687076"/>
          </a:xfrm>
          <a:prstGeom prst="rect">
            <a:avLst/>
          </a:prstGeom>
        </p:spPr>
        <p:txBody>
          <a:bodyPr/>
          <a:lstStyle/>
          <a:p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direkte Start in eine Ausbildung ist für mich geeignet, weil…</a:t>
            </a:r>
          </a:p>
          <a:p>
            <a:pPr marL="482358" lvl="1" indent="-215170">
              <a:buClrTx/>
              <a:buSzPct val="150000"/>
              <a:buFont typeface="Courier New" panose="02070309020205020404" pitchFamily="49" charset="0"/>
              <a:buChar char="o"/>
            </a:pPr>
            <a:r>
              <a:rPr lang="de-DE" sz="1349" dirty="0">
                <a:latin typeface="Calibri" panose="020F0502020204030204" pitchFamily="34" charset="0"/>
                <a:cs typeface="Calibri" panose="020F0502020204030204" pitchFamily="34" charset="0"/>
              </a:rPr>
              <a:t>ich bereits meinen Wunschberuf gefunden habe. Wenn ich mich weiterbilden möchte, kann ich nach der Ausbildung einen höheren Schulabschluss nachholen.</a:t>
            </a:r>
          </a:p>
          <a:p>
            <a:pPr marL="482358" lvl="1" indent="-215170">
              <a:buClr>
                <a:schemeClr val="tx1"/>
              </a:buClr>
              <a:buSzPct val="150000"/>
              <a:buFont typeface="Courier New" panose="02070309020205020404" pitchFamily="49" charset="0"/>
              <a:buChar char="o"/>
            </a:pPr>
            <a:r>
              <a:rPr lang="de-DE" sz="1349" dirty="0">
                <a:latin typeface="Calibri" panose="020F0502020204030204" pitchFamily="34" charset="0"/>
                <a:cs typeface="Calibri" panose="020F0502020204030204" pitchFamily="34" charset="0"/>
              </a:rPr>
              <a:t>ich finanziell unabhängig sein möchte und so bald wie möglich mein eigenes Geld verdienen will. </a:t>
            </a:r>
          </a:p>
          <a:p>
            <a:pPr marL="482358" lvl="1" indent="-215170">
              <a:buClrTx/>
              <a:buSzPct val="150000"/>
              <a:buFont typeface="Courier New" panose="02070309020205020404" pitchFamily="49" charset="0"/>
              <a:buChar char="o"/>
            </a:pPr>
            <a:r>
              <a:rPr lang="de-DE" sz="1349" dirty="0">
                <a:latin typeface="Calibri" panose="020F0502020204030204" pitchFamily="34" charset="0"/>
                <a:cs typeface="Calibri" panose="020F0502020204030204" pitchFamily="34" charset="0"/>
              </a:rPr>
              <a:t>mir das Lernen in der Schule nicht so leicht fällt. </a:t>
            </a:r>
          </a:p>
          <a:p>
            <a:pPr marL="482358" lvl="1" indent="-215170">
              <a:buClrTx/>
              <a:buSzPct val="150000"/>
              <a:buFont typeface="Courier New" panose="02070309020205020404" pitchFamily="49" charset="0"/>
              <a:buChar char="o"/>
            </a:pPr>
            <a:r>
              <a:rPr lang="de-DE" sz="1349" dirty="0">
                <a:latin typeface="Calibri" panose="020F0502020204030204" pitchFamily="34" charset="0"/>
                <a:cs typeface="Calibri" panose="020F0502020204030204" pitchFamily="34" charset="0"/>
              </a:rPr>
              <a:t>Praktische Tätigkeiten liegen mir mehr.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1047354" y="2500978"/>
            <a:ext cx="688538" cy="2085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90934">
              <a:defRPr/>
            </a:pPr>
            <a:endParaRPr lang="de-DE" sz="1506">
              <a:solidFill>
                <a:srgbClr val="000000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629443"/>
              </p:ext>
            </p:extLst>
          </p:nvPr>
        </p:nvGraphicFramePr>
        <p:xfrm>
          <a:off x="8243935" y="1626514"/>
          <a:ext cx="715743" cy="151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57600" imgH="3995640" progId="">
                  <p:embed/>
                </p:oleObj>
              </mc:Choice>
              <mc:Fallback>
                <p:oleObj name="Clip" r:id="rId3" imgW="1857600" imgH="3995640" progId="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935" y="1626514"/>
                        <a:ext cx="715743" cy="1517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0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A Werkrealschule_Corporate Desig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mit Bild und Sublin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folie ohne Bild">
  <a:themeElements>
    <a:clrScheme name="Titelfolie ohne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ennfolie mit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ennfolie ohne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co">
  <a:themeElements>
    <a:clrScheme name="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itelfolie ohne Bild">
  <a:themeElements>
    <a:clrScheme name="Titelfolie ohne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UI/_rels/customUI.xml.rels><?xml version="1.0" encoding="UTF-8" standalone="yes"?>
<Relationships xmlns="http://schemas.openxmlformats.org/package/2006/relationships"><Relationship Id="BA_Kapitel" Type="http://schemas.openxmlformats.org/officeDocument/2006/relationships/image" Target="images/Kapitel.png"/><Relationship Id="Trennfolie-70mm" Type="http://schemas.openxmlformats.org/officeDocument/2006/relationships/image" Target="images/Trennfolie-70mm.png"/><Relationship Id="BA_Logo" Type="http://schemas.openxmlformats.org/officeDocument/2006/relationships/image" Target="images/BA_Logo.png"/><Relationship Id="BA_Titel" Type="http://schemas.openxmlformats.org/officeDocument/2006/relationships/image" Target="images/Titel.png"/><Relationship Id="Titel-70mm" Type="http://schemas.openxmlformats.org/officeDocument/2006/relationships/image" Target="images/Titel-70mm.png"/></Relationships>
</file>

<file path=customUI/customUI.xml><?xml version="1.0" encoding="utf-8"?>
<customUI xmlns="http://schemas.microsoft.com/office/2006/01/customui">
  <ribbon startFromScratch="false">
    <tabs>
      <tab id="BA_Folienmaster" label="Bild / Logo einfügen">
        <group id="BA_Bilderauswahl" label="BA Bilderauswahl">
          <button id="TitelBild_auswaehlen" label="Bild für Titelfolie auswählen" image="Titel-70mm" size="large" onAction="EinfuegenBildAufTitelfolie" keytip="V"/>
          <button id="TrennBild_auswaehlen" label="Bild für Trennfolie auswählen" image="Trennfolie-70mm" size="large" onAction="BildAufTrennfolieEinfügen" keytip="T"/>
        </group>
        <group id="Bilderauswahl" label="Bilderauswahl">
          <button idMso="PictureInsertFromFile" label="Öffnen" size="large" keytip="E"/>
        </group>
        <group id="Logoauswahl" label="Logoauswahl">
          <dropDown id="drpLogo" keytip="L" label=" " onAction="drpLogo_onChange" showImage="false" sizeString="wwwwwwwwwwwwwwwwwwwwwwwwwwwww">
            <item id="_00001" label="00001 Bundesagentur für Arbeit"/>
            <item id="_01900" label="01900 BA Service-Haus"/>
            <item id="_02200" label="02200 BA IT-Systemhaus"/>
            <item id="_02500" label="02500 Familienkasse"/>
            <item id="_05100" label="05100 Führungsakademie der BA"/>
            <item id="_10101" label="10101 Regionaldirektion Nord"/>
            <item id="_20101" label="20101 Regionaldirektion Niedersachsen-Bremen"/>
            <item id="_90101" label="90101 Regionaldirektion Berlin-Brandenburg"/>
            <item id="_30101" label="30101 Regionaldirektion Nordrhein-Westfalen"/>
            <item id="_96701" label="96701 Regionaldirektion Sachsen-Anhalt-Thüringen"/>
            <item id="_96901" label="96901 Regionaldirektion Sachsen"/>
            <item id="_40101" label="40101 Regionaldirektion Hessen"/>
            <item id="_50101" label="50101 Regionaldirektion Rheinland-Pfalz-Saarland"/>
            <item id="_60101" label="60101 Regionaldirektion Baden-Württemberg"/>
            <item id="_70101" label="70101 Regionaldirektion Bayern"/>
          </dropDown>
        </group>
      </tab>
      <tab id="tabKopieren" label="Kopieren">
        <group id="KopieSpeichern" label="Kopie speichern">
          <button id="btnKopie" size="large" label="Kopie ohne Makros speichern" onAction="KopieSpeichern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EA Werkrealschule_Corporate Design</Template>
  <TotalTime>0</TotalTime>
  <Words>579</Words>
  <Application>Microsoft Office PowerPoint</Application>
  <PresentationFormat>Benutzerdefiniert</PresentationFormat>
  <Paragraphs>148</Paragraphs>
  <Slides>11</Slides>
  <Notes>8</Notes>
  <HiddenSlides>3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10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7" baseType="lpstr">
      <vt:lpstr>Arial</vt:lpstr>
      <vt:lpstr>Calibri</vt:lpstr>
      <vt:lpstr>Courier New</vt:lpstr>
      <vt:lpstr>Symbol</vt:lpstr>
      <vt:lpstr>Verdana</vt:lpstr>
      <vt:lpstr>EA Werkrealschule_Corporate Design</vt:lpstr>
      <vt:lpstr>Titelfolie mit Bild und Subline</vt:lpstr>
      <vt:lpstr>Titelfolie ohne Bild</vt:lpstr>
      <vt:lpstr>Inhaltsfolien</vt:lpstr>
      <vt:lpstr>Trennfolie mit Bild</vt:lpstr>
      <vt:lpstr>Trennfolie ohne Bild</vt:lpstr>
      <vt:lpstr>Blanco</vt:lpstr>
      <vt:lpstr>1_Titelfolie ohne Bild</vt:lpstr>
      <vt:lpstr>1_Inhaltsfolien</vt:lpstr>
      <vt:lpstr>6_Inhaltsfolien</vt:lpstr>
      <vt:lpstr>Clip</vt:lpstr>
      <vt:lpstr>PowerPoint-Präsentation</vt:lpstr>
      <vt:lpstr>PowerPoint-Präsentation</vt:lpstr>
      <vt:lpstr>PowerPoint-Präsentation</vt:lpstr>
      <vt:lpstr>Was ist Berufsorientierung?</vt:lpstr>
      <vt:lpstr>Der Einfluss der Eltern</vt:lpstr>
      <vt:lpstr>PowerPoint-Präsentation</vt:lpstr>
      <vt:lpstr>Wege nach dem Hauptschulabschluss</vt:lpstr>
      <vt:lpstr>Wege nach der Mittleren Reife</vt:lpstr>
      <vt:lpstr>Checkliste   „Schule                      …oder Ausbildung ? </vt:lpstr>
      <vt:lpstr>Medienangebote der Berufsberatung</vt:lpstr>
      <vt:lpstr>PowerPoint-Präsentation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BlaichM002</dc:creator>
  <cp:lastModifiedBy>Marcus Brückner</cp:lastModifiedBy>
  <cp:revision>138</cp:revision>
  <cp:lastPrinted>2022-09-16T08:35:28Z</cp:lastPrinted>
  <dcterms:created xsi:type="dcterms:W3CDTF">2014-09-26T06:46:01Z</dcterms:created>
  <dcterms:modified xsi:type="dcterms:W3CDTF">2023-10-10T09:51:12Z</dcterms:modified>
</cp:coreProperties>
</file>